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502920"/>
            <a:ext cx="1036289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6A6F75"/>
                </a:solidFill>
                <a:latin typeface="Calibri"/>
              </a:rPr>
              <a:t>MATERIAŁY DYDAKTYCZNE</a:t>
            </a:r>
          </a:p>
        </p:txBody>
      </p:sp>
      <p:pic>
        <p:nvPicPr>
          <p:cNvPr id="3" name="Picture 2" descr="Payload_logo_grey_dark_125p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487" y="1417320"/>
            <a:ext cx="3474720" cy="554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2926080"/>
            <a:ext cx="10543032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3400" b="1">
                <a:solidFill>
                  <a:srgbClr val="363B40"/>
                </a:solidFill>
                <a:latin typeface="Calibri"/>
              </a:rPr>
              <a:t>VRAG-R
Ważona miara ryzyka przemocy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4434840"/>
            <a:ext cx="9262872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400"/>
              </a:spcAft>
            </a:pPr>
            <a:r>
              <a:rPr sz="1600" b="0">
                <a:solidFill>
                  <a:srgbClr val="1A1C1F"/>
                </a:solidFill>
                <a:latin typeface="Calibri"/>
              </a:rPr>
              <a:t>Harris, Rice, Quinsey: 12 ważonych pozycji; następca SORAG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989320"/>
            <a:ext cx="10362895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400" b="0">
                <a:solidFill>
                  <a:srgbClr val="6A6F75"/>
                </a:solidFill>
                <a:latin typeface="Calibri"/>
              </a:rPr>
              <a:t>Poznań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Z HISTORII OAK RIDGE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Ciekawostka: terapia, która szkodziła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Analiza „wspólnoty terapeutycznej” z lat 60.–70.: program OBNIŻYŁ recydywę u sprawców bez rysów psychopatycznych.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...ale u sprawców z wysoką psychopatią ją PODNIÓSŁ — trening wglądu i kompetencji może doskonalić narzędzia manipulacji.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Wniosek strukturalny: ukończenie terapii NIE jest automatycznie czynnikiem ochronnym — liczy się, kto ją ukończył i co się zmieniło.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Przestroga przed „korygowaniem” wyniku aktuarialnego w dół na podstawie samego udziału w programie.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KRYTYCZNE SPOJRZENIE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Wymagania i ograniczenia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Pozycja 12 wymaga wyniku faceta 4 PCL-R od uprawnionego diagnosty; historia musi obejmować rejestr nieletnich.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Skala Cormier-Lang: sumuje WSZYSTKIE pozycje rejestru wg wagi ciężaru — nie tylko „najpoważniejszy” wyrok.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Percentyl i prawdopodobieństwo grupowe bywają w sądach mylone z „ryzykiem osoby” — przedziały ufności są szerokie.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Populacja źródłowa (zakład o maksymalnym zabezpieczeniu) — przenoszenie na populacje lżejsze wymaga lokalnych walidacji.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MIEJSCE W ZESTAWIE METODYK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Kiedy które narzędzie — mapa wyboru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481328"/>
          <a:ext cx="11210542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97119"/>
                <a:gridCol w="2893043"/>
                <a:gridCol w="4520380"/>
              </a:tblGrid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Sytuacja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Narzędzie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Dlaczego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Ryzyko przemocy ogólnej (w tym seksualnej)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VRAG-R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12 ważonych pozycji, percentyle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Wąsko: recydywa seksualna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Static-99R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kategorie i odsetki 5-letnie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Klasyfikacja z samych akt (standard UK)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Risk Matrix 2000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trzy skale, kategorie I–IV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Potrzeby kryminogenne i postęp terapii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STABLE-2007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czynniki dynamiczne stabilne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Stan bieżący w dozorze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ACUTE-2007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czynniki ostre, opcja IN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DO DALSZEJ LEKTURY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Materiały źródłowe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Rice, M. E., Harris, G. T., Lang, C. (2013). Validation of and revision to the VRAG and SORAG: the VRAG-R. Psychological Assessment, 25(3).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Harris, G. T., Rice, M. E., Quinsey, V. L., Cormier, C. A. (2015). Violent Offenders: Appraising and Managing Risk (3rd ed.). APA.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Olver, M. E., Sewall, L. A. (2018). Cross-validation of the VRAG-R in a treated sexual offender sample. Criminal Justice and Behavior, 45(6).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Au, V., i wsp. — A systematic review of the predictive validity of the VRAG-R. Journal of the American Academy of Psychiatry and the Law.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WPROWADZENIE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Wagi zamiast równości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37744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43000" y="2377440"/>
            <a:ext cx="9930384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5000"/>
              </a:lnSpc>
              <a:spcAft>
                <a:spcPts val="400"/>
              </a:spcAft>
            </a:pPr>
            <a:r>
              <a:rPr sz="1900" b="1">
                <a:solidFill>
                  <a:srgbClr val="363B40"/>
                </a:solidFill>
                <a:latin typeface="Calibri"/>
              </a:rPr>
              <a:t>W większości narzędzi każda pozycja waży tyle samo. VRAG-R łamie tę konwencję: dojrzały wiek odejmuje 7 punktów, antyspołeczność dodaje 6.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PODSTAWA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Czym jest VRAG-R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Zrewidowana wersja klasycznego VRAG — jednego z pierwszych narzędzi aktuarialnych w psychologii sądowej.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Przewiduje recydywę Z UŻYCIEM PRZEMOCY, w tym kontaktowe czyny seksualne — kategoria szersza niż w Static-99R.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12 pozycji kodowanych z akt; suma od −34 do +46.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Interpretacja przez percentyle i prawdopodobieństwa recydywy po 5 i 12 latach.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GENEZA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Z Oak Ridge do świata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Rodowód: zakład psychiatryczny o maksymalnym zabezpieczeniu Oak Ridge w Penetanguishene (Ontario).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Zespół Quinseya, Harrisa i Rice zrobił rzecz wówczas rewolucyjną: prześledził losy 618 sprawców po zwolnieniu i pozwolił mówić danym.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Charakterystyki sprzed zwolnienia skorelowano z faktyczną recydywą; najsilniej powiązane weszły do skali z wagami.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Trafność w 6 badaniach własnych: AUC ≈0,73; w 20 replikacjach niezależnych: ≈0,72 — narzędzie nie „siada” poza domem.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DLACZEGO „PARADOKSALNE” ZNAKI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Filozofia aktuarialna w jednym zdaniu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2011680"/>
            <a:ext cx="10543032" cy="2926080"/>
          </a:xfrm>
          <a:prstGeom prst="roundRect">
            <a:avLst>
              <a:gd name="adj" fmla="val 8000"/>
            </a:avLst>
          </a:prstGeom>
          <a:solidFill>
            <a:srgbClr val="F6DB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331720"/>
            <a:ext cx="9418320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400"/>
              </a:spcAft>
            </a:pPr>
            <a:r>
              <a:rPr sz="2200" b="1">
                <a:solidFill>
                  <a:srgbClr val="B4161B"/>
                </a:solidFill>
                <a:latin typeface="Calibri"/>
              </a:rPr>
              <a:t>Nie liczą się idee teoretyczne, zdrowy rozsądek ani anegdoty — liczy się wyłącznie empiryczny związek między miarą a wynikiem. Pozycje działają w KONFIGURACJI, nie w izolacji.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DOBÓR CZYNNIKÓW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Znaki, które bolą intuicję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 oryginalnym VRAG schizofrenia OBNIŻAŁA wynik — bo sprawcę porównujemy z populacją przestępczą (zaburzenia osobowości, parafilie, uzależnienia), nie ze zdrową.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Zabójcy mają przeciętnie NIŻSZĄ recydywę przemocową — znaczna część to sprawcy wobec partnerek, rzadko wracający do przestępstwa.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Odpowiedź na „a co z wyjątkami”: narzędzie operuje prawdopodobieństwami; wysoki wynik daje dopiero WZORZEC (wczesna antyspołeczność + dorosła kariera).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VRAG to w istocie miara UPORCZYWOŚCI zachowań antyspołecznych w biegu życia.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STRUKTURA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Empiryczne wagi i rewizja 2013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Wagi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Każda odpowiedź ma wagę z danych, nie z konwencji — i bywa UJEMNA.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Stabilne dzieciństwo, dojrzały wiek, brak historii kryminalnej realnie obniżają wynik.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Mediana próby normalizacyjnej ok. −17.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FFFFFF"/>
                </a:solidFill>
                <a:latin typeface="Calibri"/>
              </a:rPr>
              <a:t>Rewizja 2013 — uproszczenie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Redukcja psychopatii do faceta 4 PCL-R (zamiast pełnego PCL-R).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Rezygnacja z danych fallometrycznych SORAG.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Konstrukcja na 1261 sprawcach; autorzy rekomendują JEDEN VRAG-R dla obu populacji.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PRZEGLĄD SYSTEMATYCZNY I WALIDACJA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Co mówią dane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0,72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AUC — recydywa przemocowa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76928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76928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0,71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76928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AUC — recydywa ogólna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3776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113776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0,65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13776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AUC — recydywa ściśle seksualna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4572000"/>
            <a:ext cx="1115568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300" b="0">
                <a:solidFill>
                  <a:srgbClr val="1A1C1F"/>
                </a:solidFill>
                <a:latin typeface="Calibri"/>
              </a:rPr>
              <a:t>Metaanaliza Au i wsp. (15 badań). Kanadyjska walidacja Olvera i Sewall na leczonych sprawcach: przemoc AUC ≈0,70+, seks 0,60–0,67, ale DOBRA kalibracja. Reguła kciuka: VRAG-R jest od PRZEMOCY, nie od seksu.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ZAKRESY PUNKTOWE POZYCJI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Wagi pozycji VRAG-R</a:t>
            </a:r>
          </a:p>
        </p:txBody>
      </p:sp>
      <p:pic>
        <p:nvPicPr>
          <p:cNvPr id="4" name="Picture 3" descr="vragr_wag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410" y="1440180"/>
            <a:ext cx="7302873" cy="434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5989320"/>
            <a:ext cx="105156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Wiek przy czynie i antyspołeczność mają największą rozpiętość — najsilniej przesuwają wynik.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