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Powtarzane pomiary pozwalają ocenić skuteczność programów i zmiany ryzyka.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VERA-2R
Ocena Ryzyka Brutalnego Ekstremizmu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Ustrukturyzowana ocena profesjonalna ryzyka przemocy motywowanej ideologicznie — metodyka dla funkcjonariuszy Policji i służb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K1–K4 Z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K: kontekst społeczny i zamiar (1/2)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Materiały ekstremistyczne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Poszukiwanie, gromadzenie, używanie lub tworzenie materiałów propagujących przemoc ekstremistyczną (teksty, wideo, instrukcje).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4495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00799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19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Zidentyfikowany cel ataku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5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Wskazanie konkretnej osoby, grupy lub miejsca jako celu — wprost lub w notatkach, mapach, korespondencji.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7864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Osobiste kontakty z ekstremistami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Bezpośrednie relacje z osobami stosującymi przemoc ekstremistyczną — towarzyskie, rodzinne lub sieciowe.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54495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00799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03719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Wyrażony zamiar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7375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Deklaracja zamiaru popełnienia aktu przemocy ekstremistycznej — słowna, pisemna lub w komunikacji elektronicznej.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K5–K7 Z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K: kontekst społeczny i zamiar (2/2)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Gotowość do śmierci za sprawę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Wyrażana wola poniesienia śmierci; przygotowania: testament, pożegnania, „materiały męczeńskie”.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4495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00799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19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Planowanie i przygotowania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5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Konkretne czynności przygotowawcze: pozyskiwanie broni/materiałów, rekonesans, plany, logistyka.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K7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7864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Podatność na wpływ i indoktrynację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Uleganie autorytetom i grupie; chłonięcie narracji bez krytycznej oceny — szczególnie istotne u osób MŁODYCH.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H1–H3 Z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H: historia, działanie i zdolność (1/2)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H1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Wczesna ekspozycja na ideologię przemocy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Dorastanie w środowisku propagującym militarną, przemocową ideologię — dom, wspólnota, otoczenie.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544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98848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H2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Sieć rodzinno-koleżeńska w ekstremizmie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5424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Rodzina lub przyjaciele zaangażowani w brutalny ekstremizm. Wskaźnik o najsilniejszej bazie dowodowej w literaturze.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302752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H3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05672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Historia przemocy kryminalnej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7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Wcześniejsze przestępstwa z użyciem przemocy — dowodzą zdolności i gotowości do jej stosowania.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H4–H6 Z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H: historia, działanie i zdolność (2/2)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H4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Trening taktyczny i paramilitarny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Przeszkolenie strategiczne, paramilitarne lub w zakresie materiałów wybuchowych — formalne lub samodzielne.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544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98848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H5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Szkolenie ideologiczne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5424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Udział w szkoleniu ideologicznym w kraju lub za granicą (obozy, ośrodki, struktury organizacji).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302752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H6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05672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Zdolności organizacyjne i zasoby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7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Umiejętność organizowania ludzi i logistyki; dostęp do pieniędzy, sprzętu i źródeł pomocy.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Z1–Z4 Z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Z: zaangażowanie i motywacja (1/2)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Obowiązek religijny i gloryfikacja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Motywacja postrzeganą powinnością religijną lub gloryfikacją przemocy jako czynu chwalebnego.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4495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00799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19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Oportunizm kryminalny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5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Udział w ekstremizmie jako okazja przestępcza: pieniądze, władza, bezkarność.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7864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Koleżeństwo i przynależność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Motywacja więzią grupową: „bracia”, wspólnota, lojalność. Częsta u MŁODYCH rekrutów.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54495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00799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03719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Obowiązek moralny i wyższość moralna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7375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Przekonanie o moralnej powinności działania i o własnej wyższości etycznej nad resztą społeczeństwa.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Z5–Z8 Z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Z: zaangażowanie i motywacja (2/2)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Ekscytacja i przygoda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Pociąg do ryzyka, broni i „akcji”; ekstremizm jako przygoda życia. Typowa motywacja nastolatków.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4495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00799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19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Udział wymuszony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5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Uczestnictwo pod przymusem lub szantażem — istotne dla oceny i dla doboru interwencji.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7864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Zdobycie statusu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Dążenie do uznania, sławy i pozycji w grupie lub w społeczności (także wirtualnej).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54495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00799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Z8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03719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Poszukiwanie sensu i znaczenia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7375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Ekstremizm jako odpowiedź na pustkę egzystencjalną — potrzeba bycia kimś ważnym w wielkiej sprawie.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O1–O3 Z 6 — OCENIANE ODWROTNIE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O: czynniki chroniące (1/2)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Reinterpretacja ideologii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Osoba na nowo odczytuje swoje przekonania — bez usprawiedliwiania przemocy.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544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98848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Odrzucenie przemocy jako środka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5424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Deklarowane i okazywane odrzucenie przemocy jako sposobu osiągania celów.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302752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05672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Zmiana koncepcji wroga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7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„Wróg” przestaje być wrogiem: złagodzenie obrazu grup wcześniej dehumanizowanych.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O4–O6 Z 6 — OCENIANE ODWROTNIE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O: czynniki chroniące (2/2)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Udział w programach przeciwdziałania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Aktywny, dobrowolny udział w programach deradykalizacji lub wychodzenia z ekstremizmu.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544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98848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Wsparcie społeczności dla niestosowania przemocy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5424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Otoczenie społeczne (wspólnota, mentorzy) wspiera drogę bez przemocy.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1417320"/>
            <a:ext cx="3602736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302752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O6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05672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Wsparcie rodziny i przyjaciół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7" y="2075688"/>
            <a:ext cx="3236976" cy="38770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>
                <a:solidFill>
                  <a:srgbClr val="1A1C1F"/>
                </a:solidFill>
                <a:latin typeface="Calibri"/>
              </a:rPr>
              <a:t>Najbliżsi aktywnie wspierają odejście od przemocy i reintegrację.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D1–D5 Z 11 — OCENIANE: OBECNY / NIEOBECNY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Wskaźniki dodatkowe: historia kryminalna i osobista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602736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Wymiar sprawiedliwości dla nieletnich / przestępstwa bez przemocy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3236976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Wcześniejszy kontakt z sądownictwem nieletnich lub skazania za przestępstwa niezwiązane z przemocą.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544" y="1417320"/>
            <a:ext cx="3602736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98848" y="1545336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Nieprzestrzeganie warunków nadzoru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5424" y="2075688"/>
            <a:ext cx="3236976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Łamanie warunków dozoru, probacji, zwolnienia warunkowego — sygnał lekceważenia kontroli.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1417320"/>
            <a:ext cx="3602736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302752" y="1545336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05672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Historia przemocy w rodzinie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7" y="2075688"/>
            <a:ext cx="3236976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Doświadczenie przemocy domowej — jako ofiara lub świadek.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849624"/>
            <a:ext cx="3602736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97864" y="3968496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Problematyczne dorastanie / piecza zastępcza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507992"/>
            <a:ext cx="3236976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Zaburzone środowisko wychowawcze, umieszczenie w pieczy zastępczej lub placówkach.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52544" y="3849624"/>
            <a:ext cx="3602736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498848" y="3977639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1768" y="3968496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Problemy w szkole lub pracy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35424" y="4507992"/>
            <a:ext cx="3236976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Niepowodzenia i konflikty w edukacji lub zatrudnieniu.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D6–D11 Z 11 — OCENIANE: OBECNY / NIEOBECNY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Wskaźniki dodatkowe: zaburzenia psychiczne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602736" cy="181965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Zaburzenie osobowości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3236976" cy="10332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Rozpoznane zaburzenie osobowości (np. antyspołeczne, paranoiczne).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2544" y="1417320"/>
            <a:ext cx="3602736" cy="181965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498848" y="1545336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Zaburzenie depresyjne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5424" y="2075688"/>
            <a:ext cx="3236976" cy="10332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Depresja — obecnie lub w wywiadzie.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56448" y="1417320"/>
            <a:ext cx="3602736" cy="181965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302752" y="1545336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05672" y="1536192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Zaburzenie psychotyczne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7" y="2075688"/>
            <a:ext cx="3236976" cy="10332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Psychoza, schizofrenia — obecnie lub w wywiadzie.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438144"/>
            <a:ext cx="3602736" cy="181965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94944" y="3566160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97864" y="3557015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Spektrum autyzmu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096511"/>
            <a:ext cx="3236976" cy="10332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Zaburzenia ze spektrum autyzmu.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52544" y="3438144"/>
            <a:ext cx="3602736" cy="181965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498848" y="3566160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1768" y="3557015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PTSD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35424" y="4096511"/>
            <a:ext cx="3236976" cy="10332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Zespół stresu pourazowego — np. po doświadczeniach wojennych lub przemocy.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56448" y="3438144"/>
            <a:ext cx="3602736" cy="181965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302752" y="3566160"/>
            <a:ext cx="384048" cy="384048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D11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05672" y="3557015"/>
            <a:ext cx="276148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Zaburzenie używania substancji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9327" y="4096511"/>
            <a:ext cx="3236976" cy="10332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>
                <a:solidFill>
                  <a:srgbClr val="1A1C1F"/>
                </a:solidFill>
                <a:latin typeface="Calibri"/>
              </a:rPr>
              <a:t>Uzależnienie lub szkodliwe używanie alkoholu i narkotyków.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440680"/>
            <a:ext cx="11210544" cy="77724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" y="557784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FFFFFF"/>
                </a:solidFill>
                <a:latin typeface="Calibri"/>
              </a:rPr>
              <a:t>Zapamiętaj: </a:t>
            </a:r>
            <a:r>
              <a:rPr sz="1300" b="0">
                <a:solidFill>
                  <a:srgbClr val="FFFFFF"/>
                </a:solidFill>
                <a:latin typeface="Calibri"/>
              </a:rPr>
              <a:t>zaburzenie psychiczne samo w sobie NIE jest wskaźnikiem ryzyka ekstremizmu — nabiera znaczenia dopiero w połączeniu z ideologią, zamiarem i motywacją.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 co nam VERA-2R?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603504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Klasyczne narzędzia oceny ryzyka przemocy nie przystają do sprawców motywowanych ideologią: u ekstremistów już KILKA wskaźników (zamiar + cel + zdolność) może oznaczać ryzyko wysokie.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VERA-2R to najszerzej stosowany na świecie protokół oceny ryzyka brutalnego ekstremizmu — używany w kilkunastu państwach UE oraz m.in. w Kanadzie i Australii.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Obejmuje wszystkie ideologie i wszystkie typy sprawców: działających w grupie i samotnie, przed czynem i po skazaniu.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Wynik wspiera decyzje: procesowe, penitencjarne, probacyjne i operacyjne — jednym, wspólnym językiem ryzyka.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0" y="1463040"/>
            <a:ext cx="4754880" cy="4572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86600" y="1691640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Czego się nauczysz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2148840"/>
            <a:ext cx="429768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struktura: 34 wskaźniki w 5 domenach + 11 dodatkowych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ocenianie wskaźników: nisko / umiarkowanie / wysoko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rola czynników chroniących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formułowanie osądu i pasma ryzyka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monitorowanie zmiany ryzyka w czasie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CZĘŚĆ 2 /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Od wskaźników do osądu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Jak z 45 ocen powstaje pasmo ryzyka i plan zarządzania.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METODA SPJ W 6 KROKACH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Proces formułowania osądu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11210544" cy="713232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49808" y="1591056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554480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0">
                <a:solidFill>
                  <a:srgbClr val="1A1C1F"/>
                </a:solidFill>
                <a:latin typeface="Calibri"/>
              </a:rPr>
              <a:t>Systematyczne, ustrukturyzowane ważenie wskaźników ryzyka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267712"/>
            <a:ext cx="11210544" cy="713232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49808" y="2395728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2359152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0">
                <a:solidFill>
                  <a:srgbClr val="1A1C1F"/>
                </a:solidFill>
                <a:latin typeface="Calibri"/>
              </a:rPr>
              <a:t>Ocena wskaźników ryzyka i czynników chroniących — dążenie do konsensusu zespołu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072384"/>
            <a:ext cx="11210544" cy="713232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49808" y="32004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3163824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0">
                <a:solidFill>
                  <a:srgbClr val="1A1C1F"/>
                </a:solidFill>
                <a:latin typeface="Calibri"/>
              </a:rPr>
              <a:t>Sformułowanie ryzyka: mechanizm, scenariusze, warunki eskalacji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877056"/>
            <a:ext cx="11210544" cy="713232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49808" y="400507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3968496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0">
                <a:solidFill>
                  <a:srgbClr val="1A1C1F"/>
                </a:solidFill>
                <a:latin typeface="Calibri"/>
              </a:rPr>
              <a:t>Strategie zarządzania ryzykiem dopasowane do wskaźników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681728"/>
            <a:ext cx="11210544" cy="713232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9808" y="4809744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4773168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0">
                <a:solidFill>
                  <a:srgbClr val="1A1C1F"/>
                </a:solidFill>
                <a:latin typeface="Calibri"/>
              </a:rPr>
              <a:t>Osąd: prawdopodobieństwo przemocy + rekomendacje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486400"/>
            <a:ext cx="11210544" cy="713232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49808" y="5614416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17320" y="5577840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0">
                <a:solidFill>
                  <a:srgbClr val="1A1C1F"/>
                </a:solidFill>
                <a:latin typeface="Calibri"/>
              </a:rPr>
              <a:t>Kolejne oceny = monitoring ZMIANY ryzyka w czasie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METODA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Dlaczego bez punktów? Logika „kilku czerwonych lamp”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384048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916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Model kumulacyjny (klasyczny)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 ocenie „zwykłej” przemocy: im więcej czynników ryzyka, tym wyższe ryzyko. Suma punktów ma sens.</a:t>
            </a:r>
          </a:p>
        </p:txBody>
      </p:sp>
      <p:sp>
        <p:nvSpPr>
          <p:cNvPr id="7" name="Oval 6"/>
          <p:cNvSpPr/>
          <p:nvPr/>
        </p:nvSpPr>
        <p:spPr>
          <a:xfrm>
            <a:off x="868680" y="3383280"/>
            <a:ext cx="365760" cy="365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344168" y="3383280"/>
            <a:ext cx="365760" cy="365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819656" y="3383280"/>
            <a:ext cx="365760" cy="365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2295144" y="3383280"/>
            <a:ext cx="365760" cy="365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770632" y="3383280"/>
            <a:ext cx="365760" cy="365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246120" y="3383280"/>
            <a:ext cx="365760" cy="365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721608" y="3383280"/>
            <a:ext cx="365760" cy="3657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97096" y="3383280"/>
            <a:ext cx="365760" cy="3657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672584" y="3383280"/>
            <a:ext cx="365760" cy="3657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5148072" y="3383280"/>
            <a:ext cx="365760" cy="3657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931920"/>
            <a:ext cx="493776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6/10 zapalonych lamp → ryzyko umiarkowane-wysokie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1463040"/>
            <a:ext cx="5486400" cy="384048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37960" y="16916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Ekstremizm: liczy się konfiguracja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194560"/>
            <a:ext cx="493776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U ekstremistów WYSTARCZĄ trzy wskaźniki: silne przywiązanie do ideologii + wyznaczony cel + zdobyta broń = ryzyko WYSOKIE, choć „punktów” mało.</a:t>
            </a:r>
          </a:p>
        </p:txBody>
      </p:sp>
      <p:sp>
        <p:nvSpPr>
          <p:cNvPr id="21" name="Oval 20"/>
          <p:cNvSpPr/>
          <p:nvPr/>
        </p:nvSpPr>
        <p:spPr>
          <a:xfrm>
            <a:off x="6675120" y="338328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P1</a:t>
            </a:r>
          </a:p>
        </p:txBody>
      </p:sp>
      <p:sp>
        <p:nvSpPr>
          <p:cNvPr id="22" name="Oval 21"/>
          <p:cNvSpPr/>
          <p:nvPr/>
        </p:nvSpPr>
        <p:spPr>
          <a:xfrm>
            <a:off x="7242048" y="338328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K2</a:t>
            </a:r>
          </a:p>
        </p:txBody>
      </p:sp>
      <p:sp>
        <p:nvSpPr>
          <p:cNvPr id="23" name="Oval 22"/>
          <p:cNvSpPr/>
          <p:nvPr/>
        </p:nvSpPr>
        <p:spPr>
          <a:xfrm>
            <a:off x="7808975" y="338328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K6</a:t>
            </a:r>
          </a:p>
        </p:txBody>
      </p:sp>
      <p:sp>
        <p:nvSpPr>
          <p:cNvPr id="24" name="Oval 23"/>
          <p:cNvSpPr/>
          <p:nvPr/>
        </p:nvSpPr>
        <p:spPr>
          <a:xfrm>
            <a:off x="8549640" y="3429000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025128" y="3429000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9500616" y="3429000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976104" y="3429000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10451592" y="3429000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10927080" y="3429000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3931920"/>
            <a:ext cx="49377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3 kluczowe wskaźniki → ryzyko wysokie. Dlatego o wyniku decyduje OSĄD, nie suma.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5486400"/>
            <a:ext cx="11210544" cy="6400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2960" y="5596128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Calibri"/>
              </a:rPr>
              <a:t>Formularz liczbowy (np. w intranecie) służy tylko uporządkowaniu ocen — nigdy nie zastępuje ważenia dowodów.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METODA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Pomiar powtarzany: monitorowanie zmiany ryzyka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5852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1">
                <a:solidFill>
                  <a:srgbClr val="1A1C1F"/>
                </a:solidFill>
                <a:latin typeface="Calibri"/>
              </a:rPr>
              <a:t>Wszystkie wskaźniki domen P, K, Z są DYNAMICZNE — mogą rosnąć i maleć.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Powtórna ocena względem linii bazowej pokazuje kierunek zmiany: eskalacja czy deeskalacja.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Zastosowania: ewaluacja programów deradykalizacyjnych, decyzje o złagodzeniu lub zaostrzeniu nadzoru, monitoring po zwolnieniu.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Zmiana w czynnikach chroniących (O1–O6) bywa pierwszym zwiastunem poprawy.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29400" y="1463040"/>
            <a:ext cx="4983480" cy="4480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0" y="1691640"/>
            <a:ext cx="4526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Przykład trajektorii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03720" y="2834639"/>
            <a:ext cx="987552" cy="2057400"/>
          </a:xfrm>
          <a:prstGeom prst="roundRect">
            <a:avLst>
              <a:gd name="adj" fmla="val 5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48856" y="2514599"/>
            <a:ext cx="1143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wysokie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12280" y="5029200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ocena 1
(areszt)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74152" y="2834639"/>
            <a:ext cx="987552" cy="2057400"/>
          </a:xfrm>
          <a:prstGeom prst="roundRect">
            <a:avLst>
              <a:gd name="adj" fmla="val 5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19288" y="2514599"/>
            <a:ext cx="1143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wysokie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82712" y="5029200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ocena 2
(6 mies.)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244584" y="3520439"/>
            <a:ext cx="987552" cy="1371600"/>
          </a:xfrm>
          <a:prstGeom prst="roundRect">
            <a:avLst>
              <a:gd name="adj" fmla="val 5000"/>
            </a:avLst>
          </a:prstGeom>
          <a:solidFill>
            <a:srgbClr val="4A50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89719" y="3200399"/>
            <a:ext cx="1143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umiarkow.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53144" y="5029200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ocena 3
(12 mies.)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415016" y="4206240"/>
            <a:ext cx="987552" cy="685800"/>
          </a:xfrm>
          <a:prstGeom prst="roundRect">
            <a:avLst>
              <a:gd name="adj" fmla="val 5000"/>
            </a:avLst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360152" y="3886200"/>
            <a:ext cx="1143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niskie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23576" y="5029200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ocena 4
(przed zwolnieniem)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CZĘŚĆ 3 /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Dowody, korelacje, ograniczenia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Co wiemy o rzetelności VERA-2R i o czym trzeba pamiętać.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POMIAR POWTARZANY — UJĘCIE GRAFICZNE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Trajektoria ryzyka na osi czasu</a:t>
            </a:r>
          </a:p>
        </p:txBody>
      </p:sp>
      <p:pic>
        <p:nvPicPr>
          <p:cNvPr id="4" name="Picture 3" descr="vera2r_trajektor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939" y="1440180"/>
            <a:ext cx="6729816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Wraz z oddziaływaniami maleje liczba wskaźników ryzyka, a rosną czynniki chroniące. Przykład poglądowy — ilustracja metody, nie konkretna sprawa.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DUITS, KEMPES I WSP. (2023), FRONTIERS IN PSYCHIATRY — AKTA 30/33 SPRAW TERRORYSTYCZNYCH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Rzetelność ocen: badania holenderskie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338328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ED1C23"/>
                </a:solidFill>
                <a:latin typeface="Calibri"/>
              </a:rPr>
              <a:t>0,64–0,90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267712"/>
            <a:ext cx="33832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przedział ICC wskaźników: rzetelność dobra do doskonałej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9120" y="1554480"/>
            <a:ext cx="338328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ED1C23"/>
                </a:solidFill>
                <a:latin typeface="Calibri"/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0" y="2267712"/>
            <a:ext cx="33832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wskaźników wymagało doprecyzowania definicji (niższa zgodność)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38160" y="1554480"/>
            <a:ext cx="338328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ED1C23"/>
                </a:solidFill>
                <a:latin typeface="Calibri"/>
              </a:rPr>
              <a:t>&gt; 0,76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8160" y="2267712"/>
            <a:ext cx="33832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kappa zgodności ocen już dla pierwotnej wersji VERA (Beardsley i Beech 2013)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566160"/>
            <a:ext cx="11210544" cy="25146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749039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Co z tego wynika dla praktyki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206240"/>
            <a:ext cx="10698480" cy="1783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dwóch przeszkolonych oceniających dochodzi do zbieżnych ocen — także oceniając PONOWNIE po czasie (rzetelność wewnątrzoceniającego)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warunkiem zgodności jest ukończone szkolenie i praca na pełnych aktach — nie na wycinkach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wskaźniki o niższej zgodności wymagają szczególnie starannego udokumentowania dowodów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CORNER I TAYLOR (ANU) — NIEZALEŻNY RAPORT DLA RZĄDU AUSTRALII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naprawdę mierzy VERA-2R? Analiza tematyczna czynników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554480"/>
            <a:ext cx="35661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Podatność na radykalizację
(czynniki statyczne i dynamiczne)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06240" y="1609344"/>
            <a:ext cx="5026761" cy="502920"/>
          </a:xfrm>
          <a:prstGeom prst="roundRect">
            <a:avLst>
              <a:gd name="adj" fmla="val 12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4441" y="1664207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39,9%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514600"/>
            <a:ext cx="35661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Radykalizacja
(przekonania i postawy)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06240" y="2569464"/>
            <a:ext cx="3640937" cy="502920"/>
          </a:xfrm>
          <a:prstGeom prst="roundRect">
            <a:avLst>
              <a:gd name="adj" fmla="val 12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38617" y="2624328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28,9%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474720"/>
            <a:ext cx="35661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Przemoc ekstremistyczna
(kontekst i zdolność)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6240" y="3529584"/>
            <a:ext cx="2242515" cy="502920"/>
          </a:xfrm>
          <a:prstGeom prst="roundRect">
            <a:avLst>
              <a:gd name="adj" fmla="val 12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0195" y="3584448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17,8%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434840"/>
            <a:ext cx="35661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Czynniki chroniące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06240" y="4489703"/>
            <a:ext cx="1675587" cy="502920"/>
          </a:xfrm>
          <a:prstGeom prst="roundRect">
            <a:avLst>
              <a:gd name="adj" fmla="val 12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73267" y="4544568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13,3%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440680"/>
            <a:ext cx="11210544" cy="86868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5559552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1">
                <a:solidFill>
                  <a:srgbClr val="363B40"/>
                </a:solidFill>
                <a:latin typeface="Calibri"/>
              </a:rPr>
              <a:t>Wniosek: </a:t>
            </a:r>
            <a:r>
              <a:rPr sz="1250" b="0">
                <a:solidFill>
                  <a:srgbClr val="1A1C1F"/>
                </a:solidFill>
                <a:latin typeface="Calibri"/>
              </a:rPr>
              <a:t>większość czynników opisuje podatność i radykalizację postaw, a mniejszość — bezpośrednio przemoc. VERA-2R najlepiej sprawdza się jako CAŁOŚCIOWA analiza osoby, nie jako predyktor zamachu.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NIFP + UNIWERSYTET BIELEFELD + BELGIA, GRANT UE — BAZA DOWODOWA VERA-2R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Skąd wiemy, że wskaźniki działają? Projekt DARE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5852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Europejska baza danych sądowych skazanych terrorystów (od 2012 r.) z grupą kontrolną sprawców poważnej przemocy pospolitej.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Kodeks &gt; 300 pozycji: przebieg czynu, historia kryminalna i osobista, cechy osobowości, objawy DSM-5, incydenty przed czynem, afinicja do broni + wszystkie domeny VERA-2R.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Cele: empiryczna walidacja wskaźników, wykrycie podgrup sprawców, wspólny język ryzyka w Europie.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Wskaźnik o najsilniejszym poparciu w literaturze: H2 — sieć rodziny i przyjaciół zaangażowanych w ekstremizm.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29400" y="1463040"/>
            <a:ext cx="4983480" cy="4480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0" y="1691640"/>
            <a:ext cx="45262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Które konfiguracje podnoszą ryzyko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0" y="2148840"/>
            <a:ext cx="452628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1">
                <a:solidFill>
                  <a:srgbClr val="1A1C1F"/>
                </a:solidFill>
                <a:latin typeface="Calibri"/>
              </a:rPr>
              <a:t>ideologia (P1) + cel (K2) + przygotowania (K6) = priorytet operacyjny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sieć ekstremistyczna (H2) + trening (H4/H5) = zdolność do działania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podatność (K7) + motywacje więzi/statusu (Z3, Z7) = profil młodego rekruta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zaburzenie (D6–D11) liczy się TYLKO z ideologią i zamiarem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przestrogi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Czasochłonność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Pełna ocena wymaga czasu, zasobów i dostępu do informacji — w tym niekiedy niejawnych. To nie jest narzędzie „na dyżurze”.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459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Wysoki próg wejścia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14884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Definicje zakładają istnienie dowodów ekstremizmu. Dla osób „na wczesnym etapie” lepsze są narzędzia skriningowe (IR46, VAF).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77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Walidacja w toku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48056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Trwałe potwierdzenie trafności predykcyjnej wymaga dalszych badań — populacja sprawców jest mała i różnorodna.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77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Osąd, nie wyrok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48056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Wynik nie przesądza o winie i nie zastępuje dowodów procesowych; służy zarządzaniu ryzykiem i doborowi interwencji.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VERA-2R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667512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Autorzy: D. Elaine Pressman, N. Duits, T. Rinne, J. Flockton; wersja 2R z 2016 r., aktualizacja bazy dowodowej 2018.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Właściciel w Europie: NIFP (Holenderski Instytut Psychiatrii i Psychologii Sądowej); wymagane certyfikowane szkolenie (2 dni).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1">
                <a:solidFill>
                  <a:srgbClr val="1A1C1F"/>
                </a:solidFill>
                <a:latin typeface="Calibri"/>
              </a:rPr>
              <a:t>Metoda: ustrukturyzowana ocena profesjonalna (SPJ) — wzorowana na HCR-20 i SAVRY, ale ze wskaźnikami specyficznymi dla ekstremizmu.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Populacja: młodzież i dorośli; kobiety i mężczyźni; każda ideologia.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Ocena opiera się na całości informacji: akta, wyroki, raporty służb, obserwacje, wywiady.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1">
                <a:solidFill>
                  <a:srgbClr val="1A1C1F"/>
                </a:solidFill>
                <a:latin typeface="Calibri"/>
              </a:rPr>
              <a:t>VERA-2R NIE daje wyniku liczbowego — daje pasmo ryzyka (niskie/umiarkowane/wysokie) i sformułowanie narracyjne z planem zarządzania ryzykiem.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79" y="1463040"/>
            <a:ext cx="4114800" cy="47548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26679" y="173736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Rodowód narzędzia</a:t>
            </a:r>
          </a:p>
        </p:txBody>
      </p:sp>
      <p:sp>
        <p:nvSpPr>
          <p:cNvPr id="7" name="Oval 6"/>
          <p:cNvSpPr/>
          <p:nvPr/>
        </p:nvSpPr>
        <p:spPr>
          <a:xfrm>
            <a:off x="7772400" y="2286000"/>
            <a:ext cx="566928" cy="56692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363B40"/>
                </a:solidFill>
                <a:latin typeface="Calibri"/>
              </a:rPr>
              <a:t>2009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0" y="2258568"/>
            <a:ext cx="2971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VERA — pierwsze narzędzie dla przemocy ekstremistycznej (Pressman)</a:t>
            </a:r>
          </a:p>
        </p:txBody>
      </p:sp>
      <p:sp>
        <p:nvSpPr>
          <p:cNvPr id="9" name="Oval 8"/>
          <p:cNvSpPr/>
          <p:nvPr/>
        </p:nvSpPr>
        <p:spPr>
          <a:xfrm>
            <a:off x="7772400" y="3246120"/>
            <a:ext cx="566928" cy="56692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363B40"/>
                </a:solidFill>
                <a:latin typeface="Calibri"/>
              </a:rPr>
              <a:t>2012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0" y="3218688"/>
            <a:ext cx="2971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VERA-2 — rewizja po konsultacjach z praktykami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0" y="4206240"/>
            <a:ext cx="566928" cy="56692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363B40"/>
                </a:solidFill>
                <a:latin typeface="Calibri"/>
              </a:rPr>
              <a:t>2016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0" y="4178807"/>
            <a:ext cx="2971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VERA-2R — nowe wskaźniki motywacyjne i dodatkowe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0" y="5166360"/>
            <a:ext cx="566928" cy="56692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363B40"/>
                </a:solidFill>
                <a:latin typeface="Calibri"/>
              </a:rPr>
              <a:t>2018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3920" y="5138928"/>
            <a:ext cx="2971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aktualizacja bazy naukowej; wersje EN, NL, FR, 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 W PRAKTYCE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VERA-2R a radykalizacja osób młodych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5852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Narzędzie jest przewidziane także dla MŁODZIEŻY — konstrukcyjnie czerpie z SAVRY (oceny ryzyka przemocy nieletnich).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U młodych szczególną wagę mają: podatność na indoktrynację (K7), motywacja przynależnością (Z3), ekscytacją (Z5), statusem (Z7) i poszukiwaniem sensu (Z8).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Wskaźniki dodatkowe (dorastanie, szkoła, rodzina) opisują typowe tło biograficzne młodego rekruta.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Czynniki chroniące O5–O6 (wsparcie rodziny i społeczności) to główna dźwignia interwencji wobec nieletnich.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29400" y="1463040"/>
            <a:ext cx="4983480" cy="448056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0" y="1691640"/>
            <a:ext cx="4526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FFFFFF"/>
                </a:solidFill>
                <a:latin typeface="Calibri"/>
              </a:rPr>
              <a:t>Profil młodego rekruta (typowa konfiguracja)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0" y="2240280"/>
            <a:ext cx="4526280" cy="3566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K7 wysoko: chłonie narrację bez krytyki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Z3/Z5/Z7: przynależność, przygoda, status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K1: intensywna konsumpcja materiałów w sieci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D5: problemy w szkole; D4: niestabilny dom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O5/O6 nisko: brak pozytywnego wsparcia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DOBÓR METODYKI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VERA-2R, a kiedy inne narzędzie?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63040"/>
          <a:ext cx="11210543" cy="3520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64953"/>
                <a:gridCol w="1797917"/>
                <a:gridCol w="4547673"/>
              </a:tblGrid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Osoba skazana / silne dowody ekstremizmu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VERA-2R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pełna analiza ryzyka i plan zarządzania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Podejrzenie: samotny sprawca planujący atak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TRAP-18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wskaźniki ostrzegawcze bliskie czynu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Wczesne sygnały w społeczności (islamizm)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IR46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skrining pre-crime, model fazowy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Podatność w populacji więziennej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RRAP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skrining ogólnowięzienny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Młodzież w szkole / środowisku otwartym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VAF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ocena podatności, wsparcie zamiast ścigania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Nieletni sprawcy przestępstw seksualnych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J-SOAP-II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A1C1F"/>
                          </a:solidFill>
                          <a:latin typeface="Calibri"/>
                        </a:rPr>
                        <a:t>odrębna kategoria ryzyka (prezentacja osobna)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58064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0">
                <a:solidFill>
                  <a:srgbClr val="6A6F75"/>
                </a:solidFill>
                <a:latin typeface="Calibri"/>
              </a:rPr>
              <a:t>Szczegóły narzędzi skriningowych — w prezentacji zbiorczej.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 W PRAKTYCE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Procedura oceny krok po kroku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81328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49808" y="16002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554480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Kwalifikacja sprawy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554480"/>
            <a:ext cx="67665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czy istnieją wiarygodne informacje wskazujące na ekstremizm przemocowy?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267712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386584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40864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Zgromadzenie materiału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340864"/>
            <a:ext cx="67665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akta, wyroki, raporty, obserwacje, wywiady — im pełniej, tym rzetelniej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54096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49808" y="3172968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3127248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Ocena 34 wskaźników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127248"/>
            <a:ext cx="67665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nisko / umiarkowanie / wysoko, z uzasadnieniem każdej oceny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840480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9808" y="395935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3913632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Wskaźniki dodatkowe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54880" y="3913632"/>
            <a:ext cx="67665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11 pozycji: obecny/nieobecny — interpretowane łącznie z domenami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626864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49808" y="4745736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4700016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Osąd i raport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0" y="4700016"/>
            <a:ext cx="67665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pasmo ryzyka, scenariusze, plan zarządzania; raport dla decydentów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5413248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49808" y="553212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5486400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Ponowna ocena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54880" y="5486400"/>
            <a:ext cx="67665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cyklicznie oraz po każdej istotnej zmianie sytuacji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FFFFFF"/>
                </a:solidFill>
                <a:latin typeface="Calibri"/>
              </a:rPr>
              <a:t>Podsumowanie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645920"/>
            <a:ext cx="105156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50" b="0">
                <a:solidFill>
                  <a:srgbClr val="FFFFFF"/>
                </a:solidFill>
                <a:latin typeface="Calibri"/>
              </a:rPr>
              <a:t>•  </a:t>
            </a:r>
            <a:r>
              <a:rPr sz="1550" b="1">
                <a:solidFill>
                  <a:srgbClr val="FFFFFF"/>
                </a:solidFill>
                <a:latin typeface="Calibri"/>
              </a:rPr>
              <a:t>VERA-2R = 34 wskaźniki w 5 domenach (przekonania, kontekst i zamiar, historia i zdolność, motywacja, czynniki chroniące) + 11 wskaźników dodatkowych.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50" b="0">
                <a:solidFill>
                  <a:srgbClr val="FFFFFF"/>
                </a:solidFill>
                <a:latin typeface="Calibri"/>
              </a:rPr>
              <a:t>•  </a:t>
            </a:r>
            <a:r>
              <a:rPr sz="1550" b="0">
                <a:solidFill>
                  <a:srgbClr val="FFFFFF"/>
                </a:solidFill>
                <a:latin typeface="Calibri"/>
              </a:rPr>
              <a:t>Każdy wskaźnik: nisko / umiarkowanie / wysoko; czynniki chroniące — odwrotnie.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50" b="0">
                <a:solidFill>
                  <a:srgbClr val="FFFFFF"/>
                </a:solidFill>
                <a:latin typeface="Calibri"/>
              </a:rPr>
              <a:t>•  </a:t>
            </a:r>
            <a:r>
              <a:rPr sz="1550" b="1">
                <a:solidFill>
                  <a:srgbClr val="FFFFFF"/>
                </a:solidFill>
                <a:latin typeface="Calibri"/>
              </a:rPr>
              <a:t>Wynik to pasmo ryzyka i narracja, nie liczba — o ryzyku decyduje konfiguracja wskaźników (ideologia + cel + zdolność), nie ich suma.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50" b="0">
                <a:solidFill>
                  <a:srgbClr val="FFFFFF"/>
                </a:solidFill>
                <a:latin typeface="Calibri"/>
              </a:rPr>
              <a:t>•  </a:t>
            </a:r>
            <a:r>
              <a:rPr sz="1550" b="0">
                <a:solidFill>
                  <a:srgbClr val="FFFFFF"/>
                </a:solidFill>
                <a:latin typeface="Calibri"/>
              </a:rPr>
              <a:t>Wskaźniki dodatkowe (kryminalne, osobiste, psychiczne) działają tylko w połączeniu z ideologią i zamiarem.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50" b="0">
                <a:solidFill>
                  <a:srgbClr val="FFFFFF"/>
                </a:solidFill>
                <a:latin typeface="Calibri"/>
              </a:rPr>
              <a:t>•  </a:t>
            </a:r>
            <a:r>
              <a:rPr sz="1550" b="0">
                <a:solidFill>
                  <a:srgbClr val="FFFFFF"/>
                </a:solidFill>
                <a:latin typeface="Calibri"/>
              </a:rPr>
              <a:t>Powtarzane oceny mierzą zmianę ryzyka i skuteczność interwencji.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50" b="0">
                <a:solidFill>
                  <a:srgbClr val="FFFFFF"/>
                </a:solidFill>
                <a:latin typeface="Calibri"/>
              </a:rPr>
              <a:t>•  </a:t>
            </a:r>
            <a:r>
              <a:rPr sz="1550" b="0">
                <a:solidFill>
                  <a:srgbClr val="FFFFFF"/>
                </a:solidFill>
                <a:latin typeface="Calibri"/>
              </a:rPr>
              <a:t>Wymagane certyfikowane szkolenie; ocena zespołowa zwiększa rzetelność (ICC do 0,90).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BFD4E8"/>
                </a:solidFill>
                <a:latin typeface="Calibri"/>
              </a:rPr>
              <a:t>MAGAZYN PAYLOAD — Poznań 2026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1115568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Pressman D.E., Duits N., Rinne T., Flockton J. (2016/2018). VERA-2R: Violent Extremism Risk Assessment — Version 2 Revised. NIFP.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NIFP (2024). Factsheet VERA-2R — wersja angielska.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Duits N., Kempes M. i wsp. (2023). Interrater and intra-rater reliability of the VERA-2R. Frontiers in Psychiatry, 14.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Duits N. i wsp. (2023). Using the VERA-2R: professional and organisational aspects. Frontiers in Psychiatry.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Corner E., Taylor H. Testing the Reliability, Validity and Equity of Terrorism Risk Assessment Instruments. ANU / Department of Home Affairs.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Risk Management Authority (2021). RATED: VERA-2R — przegląd walidacji.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van der Heide L., van der Zwan M., van Leyenhorst M. (2019). The Practitioner's Guide to the Galaxy: a comparison of risk assessment tools for violent extremism. ICCT.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Duits N., Ayanian A. (2018). DARE: Database and Assessment of Risk of violent Extremists. Prezentacja projektu, Trewir.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Writing Guidelines for VERA-2R; Evaluating Risk Analysis in Practice: User Validation of the VERA-2R (2022).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Gdzie stosuje się VERA-2R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3712463" cy="14173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159105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Sąd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01168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opinie o ryzyku na potrzeby postępowania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62272" y="1463040"/>
            <a:ext cx="3712463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63440" y="159105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Zakład karny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3440" y="201168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decyzje o rozmieszczeniu i programach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75904" y="1463040"/>
            <a:ext cx="3712463" cy="14173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77072" y="159105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Koniec kary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7072" y="201168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obowiązkowe raporty ryzyka przed zwolnieniem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063240"/>
            <a:ext cx="3712463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319125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Warunkowe zwolnienie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8" y="361188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opinie dla decyzji o przedterminowym zwolnieniu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62272" y="3063240"/>
            <a:ext cx="3712463" cy="14173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63440" y="319125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Kuratela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61188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monitoring po opuszczeniu zakładu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375904" y="3063240"/>
            <a:ext cx="3712463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77072" y="319125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Policja i służby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77072" y="3611880"/>
            <a:ext cx="329184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ocena osób w zainteresowaniu operacyjnym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800600"/>
            <a:ext cx="11210544" cy="128016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98348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FFFFFF"/>
                </a:solidFill>
                <a:latin typeface="Calibri"/>
              </a:rPr>
              <a:t>Ważne: </a:t>
            </a:r>
            <a:r>
              <a:rPr sz="1350" b="0">
                <a:solidFill>
                  <a:srgbClr val="FFFFFF"/>
                </a:solidFill>
                <a:latin typeface="Calibri"/>
              </a:rPr>
              <a:t>VERA-2R to nie skrining „na szybko” — to kompleksowa analiza szerokiego spektrum informacji. Do wstępnej selekcji sygnałów służą inne narzędzia (np. IR46, RRAP — omawiane w prezentacji zbiorczej).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Architektura: 34 wskaźniki + 11 dodatkowych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2130552" cy="26517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25880" y="1691640"/>
            <a:ext cx="566928" cy="56692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423160"/>
            <a:ext cx="19110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250" b="1">
                <a:solidFill>
                  <a:srgbClr val="363B40"/>
                </a:solidFill>
                <a:latin typeface="Calibri"/>
              </a:rPr>
              <a:t>Przekonania, postawy
i ideologia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83280"/>
            <a:ext cx="191109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7 wskaźników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43784" y="1463040"/>
            <a:ext cx="2130552" cy="26517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621024" y="1691640"/>
            <a:ext cx="566928" cy="56692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53512" y="2423160"/>
            <a:ext cx="19110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250" b="1">
                <a:solidFill>
                  <a:srgbClr val="363B40"/>
                </a:solidFill>
                <a:latin typeface="Calibri"/>
              </a:rPr>
              <a:t>Kontekst społeczny
i zamiar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53512" y="3383280"/>
            <a:ext cx="191109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7 wskaźników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38927" y="1463040"/>
            <a:ext cx="2130552" cy="26517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916167" y="1691640"/>
            <a:ext cx="566928" cy="56692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48655" y="2423160"/>
            <a:ext cx="19110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250" b="1">
                <a:solidFill>
                  <a:srgbClr val="363B40"/>
                </a:solidFill>
                <a:latin typeface="Calibri"/>
              </a:rPr>
              <a:t>Historia, działanie
i zdolność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8655" y="3383280"/>
            <a:ext cx="191109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6 wskaźników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34071" y="1463040"/>
            <a:ext cx="2130552" cy="26517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211311" y="1691640"/>
            <a:ext cx="566928" cy="56692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Z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43799" y="2423160"/>
            <a:ext cx="19110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250" b="1">
                <a:solidFill>
                  <a:srgbClr val="363B40"/>
                </a:solidFill>
                <a:latin typeface="Calibri"/>
              </a:rPr>
              <a:t>Zaangażowanie
i motywacja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43799" y="3383280"/>
            <a:ext cx="191109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8 wskaźników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729215" y="1463040"/>
            <a:ext cx="2130552" cy="26517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506455" y="1691640"/>
            <a:ext cx="566928" cy="56692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38943" y="2423160"/>
            <a:ext cx="19110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250" b="1">
                <a:solidFill>
                  <a:srgbClr val="363B40"/>
                </a:solidFill>
                <a:latin typeface="Calibri"/>
              </a:rPr>
              <a:t>Czynniki chroniące
(łagodzące ryzyko)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38943" y="3383280"/>
            <a:ext cx="191109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6A6F75"/>
                </a:solidFill>
                <a:latin typeface="Calibri"/>
              </a:rPr>
              <a:t>6 wskaźników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343400"/>
            <a:ext cx="11210544" cy="173736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4526280"/>
            <a:ext cx="1066190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+ 11 wskaźników dodatkowych (D)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029200"/>
            <a:ext cx="10661904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300" b="0">
                <a:solidFill>
                  <a:srgbClr val="D9E6F2"/>
                </a:solidFill>
                <a:latin typeface="Calibri"/>
              </a:rPr>
              <a:t>historia kryminalna (2) • historia osobista (3) • zaburzenia psychiczne (6). Nie są oceniane samodzielnie — nabierają znaczenia TYLKO w połączeniu ze wskaźnikami ideologicznymi, kontekstowymi i motywacyjnymi.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oceniamy każdy wskaźnik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3712463" cy="155448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1627632"/>
            <a:ext cx="32918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NISKO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103120"/>
            <a:ext cx="331012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brak dowodów na obecność wskaźnika albo nasilenie minimalne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62272" y="1463040"/>
            <a:ext cx="3712463" cy="155448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63440" y="1627632"/>
            <a:ext cx="32918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UMIARKOWANIE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3440" y="2103120"/>
            <a:ext cx="331012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wskaźnik obecny w części zachowań / dowody niejednoznaczne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75904" y="1463040"/>
            <a:ext cx="3712463" cy="15544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77072" y="1627632"/>
            <a:ext cx="32918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WYSOKO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7072" y="2103120"/>
            <a:ext cx="3310128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FFFFFF"/>
                </a:solidFill>
                <a:latin typeface="Calibri"/>
              </a:rPr>
              <a:t>wskaźnik wyraźnie obecny, potwierdzony wieloma źródłami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246120"/>
            <a:ext cx="11210544" cy="13716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401568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Czynniki chroniące (domena O) oceniamy ODWROTNIE: </a:t>
            </a:r>
            <a:r>
              <a:rPr sz="1350" b="0">
                <a:solidFill>
                  <a:srgbClr val="1A1C1F"/>
                </a:solidFill>
                <a:latin typeface="Calibri"/>
              </a:rPr>
              <a:t>„nisko” = brak pozytywnej zmiany, „umiarkowanie” = pewna pozytywna zmiana, „wysoko” = znacząca pozytywna zmiana. Im wyżej, tym ryzyko NIŻSZE.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892040"/>
            <a:ext cx="106984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Przy braku informacji wskaźnik odnotowujemy jako lukę — nie zgadujemy.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1">
                <a:solidFill>
                  <a:srgbClr val="1A1C1F"/>
                </a:solidFill>
                <a:latin typeface="Calibri"/>
              </a:rPr>
              <a:t>Suma ocen NIE decyduje o wyniku: o pasmie ryzyka rozstrzyga ważenie wszystkich dowodów przez oceniającego.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CZĘŚĆ 1 /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34 wskaźniki w pięciu domenach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Kryteria, na które zwracamy uwagę w pracy z osobą podejrzewaną o radykalizację ku przemocy.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P1–P4 Z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P: przekonania, postawy i ideologia (1/2)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Ideologia usprawiedliwiająca przemoc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Przywiązanie do systemu przekonań, który dopuszcza i sankcjonuje przemoc jako środek osiągania celów (religijnego, politycznego lub autorskiego).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4495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00799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19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Poczucie krzywdy i niesprawiedliwości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5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Przekonanie o doznanej krzywdzie — osobistej lub grupowej; „nam się to robi”, „to musi zostać pomszczone”.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7864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Dehumanizacja wskazanych celów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Odbieranie człowieczeństwa osobom lub grupom obwinianym za niesprawiedliwość: „robactwo”, „śmiecie”, „niewierni”.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54495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00799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03719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Odrzucenie społeczeństwa demokratycznego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7375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Odrzucenie porządku prawnego, wartości i legitymacji państwa demokratycznego; uznawanie wyłącznie „własnego” prawa.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WSKAŹNIKI P5–P7 Z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Domena P: przekonania, postawy i ideologia (2/2)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94944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864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Silne emocje w reakcji na niesprawiedliwość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Nienawiść, wściekłość, rozpacz wyrażane w odpowiedzi na postrzeganą krzywdę — w wypowiedziach, wpisach, zachowaniu.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4495" y="1417320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00799" y="154533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19" y="1536192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Wrogość wobec tożsamości narodowej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7375" y="2075688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Wrogość wobec wspólnoty państwowej i jej symboli; demonstracyjne odcinanie się od społeczeństwa, w którym się żyje.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9624"/>
            <a:ext cx="5504688" cy="2231136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94944" y="3977639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050" b="1">
                <a:solidFill>
                  <a:srgbClr val="FFFFFF"/>
                </a:solidFill>
                <a:latin typeface="Calibri"/>
              </a:rPr>
              <a:t>P7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7864" y="3968496"/>
            <a:ext cx="46634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Brak empatii dla osób spoza własnej grupy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507992"/>
            <a:ext cx="5138927" cy="144475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Obojętność lub pogarda wobec cierpienia ludzi spoza własnego kręgu; empatia zarezerwowana wyłącznie dla „swoich”.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