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Udział</c:v>
                </c:pt>
              </c:strCache>
            </c:strRef>
          </c:tx>
          <c:spPr>
            <a:solidFill>
              <a:srgbClr val="ED1C23"/>
            </a:solidFill>
          </c:spPr>
          <c:cat>
            <c:strRef>
              <c:f>Sheet1!$A$2:$A$19</c:f>
              <c:strCache>
                <c:ptCount val="18"/>
                <c:pt idx="0">
                  <c:v>Wzmożona aktywność</c:v>
                </c:pt>
                <c:pt idx="1">
                  <c:v>Nowa agresja</c:v>
                </c:pt>
                <c:pt idx="2">
                  <c:v>Groźba bezpośrednia</c:v>
                </c:pt>
                <c:pt idx="3">
                  <c:v>Ostateczność</c:v>
                </c:pt>
                <c:pt idx="4">
                  <c:v>Nieudana afiliacja</c:v>
                </c:pt>
                <c:pt idx="5">
                  <c:v>Kreatywność i innowacyjność</c:v>
                </c:pt>
                <c:pt idx="6">
                  <c:v>Historia przemocy</c:v>
                </c:pt>
                <c:pt idx="7">
                  <c:v>Zaburzenie psychiczne</c:v>
                </c:pt>
                <c:pt idx="8">
                  <c:v>Wspólnota wirtualna</c:v>
                </c:pt>
                <c:pt idx="9">
                  <c:v>Niepowodzenie zawodowe</c:v>
                </c:pt>
                <c:pt idx="10">
                  <c:v>Fiksacja</c:v>
                </c:pt>
                <c:pt idx="11">
                  <c:v>Identyfikacja</c:v>
                </c:pt>
                <c:pt idx="12">
                  <c:v>Krzywda i oburzenie</c:v>
                </c:pt>
                <c:pt idx="13">
                  <c:v>Ścieżka ataku</c:v>
                </c:pt>
                <c:pt idx="14">
                  <c:v>Niepowodzenie więzi</c:v>
                </c:pt>
                <c:pt idx="15">
                  <c:v>Przeciek</c:v>
                </c:pt>
                <c:pt idx="16">
                  <c:v>Zmiany w myśleniu</c:v>
                </c:pt>
                <c:pt idx="17">
                  <c:v>Ideologia</c:v>
                </c:pt>
              </c:strCache>
            </c:str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8</c:v>
                </c:pt>
                <c:pt idx="1">
                  <c:v>17</c:v>
                </c:pt>
                <c:pt idx="2">
                  <c:v>22</c:v>
                </c:pt>
                <c:pt idx="3">
                  <c:v>28</c:v>
                </c:pt>
                <c:pt idx="4">
                  <c:v>29</c:v>
                </c:pt>
                <c:pt idx="5">
                  <c:v>29</c:v>
                </c:pt>
                <c:pt idx="6">
                  <c:v>30</c:v>
                </c:pt>
                <c:pt idx="7">
                  <c:v>41</c:v>
                </c:pt>
                <c:pt idx="8">
                  <c:v>49</c:v>
                </c:pt>
                <c:pt idx="9">
                  <c:v>55</c:v>
                </c:pt>
                <c:pt idx="10">
                  <c:v>77</c:v>
                </c:pt>
                <c:pt idx="11">
                  <c:v>77</c:v>
                </c:pt>
                <c:pt idx="12">
                  <c:v>78</c:v>
                </c:pt>
                <c:pt idx="13">
                  <c:v>80</c:v>
                </c:pt>
                <c:pt idx="14">
                  <c:v>84</c:v>
                </c:pt>
                <c:pt idx="15">
                  <c:v>85</c:v>
                </c:pt>
                <c:pt idx="16">
                  <c:v>88</c:v>
                </c:pt>
                <c:pt idx="17">
                  <c:v>100</c:v>
                </c:pt>
              </c:numCache>
            </c:numRef>
          </c:val>
        </c:ser>
        <c:dLbls>
          <c:numFmt formatCode="0&quot;%&quot;" sourceLinked="0"/>
          <c:txPr>
            <a:bodyPr/>
            <a:lstStyle/>
            <a:p>
              <a:pPr>
                <a:defRPr sz="1000">
                  <a:solidFill>
                    <a:srgbClr val="1A1C1F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6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out"/>
        <c:minorTickMark val="none"/>
        <c:tickLblPos val="nextTo"/>
        <c:spPr>
          <a:ln>
            <a:solidFill>
              <a:srgbClr val="8A9096"/>
            </a:solidFill>
          </a:ln>
        </c:spPr>
        <c:txPr>
          <a:bodyPr/>
          <a:lstStyle/>
          <a:p>
            <a:pPr>
              <a:defRPr sz="1000">
                <a:solidFill>
                  <a:srgbClr val="1A1C1F"/>
                </a:solidFill>
                <a:latin typeface="Calibri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ax val="110.0"/>
          <c:min val="0.0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rgbClr val="6A6F75"/>
                </a:solidFill>
              </a:defRPr>
            </a:pPr>
          </a:p>
        </c:txPr>
        <c:crossAx val="-2068027336"/>
        <c:crosses val="autoZero"/>
        <c:majorUnit val="20.0"/>
      </c:valAx>
    </c:plotArea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Podkreśl: TRAP-18 nie zastępuje oceny ogólnego ryzyka przemocy; uzupełnia HCR-20/WAVR-21.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Kluczowa zasada Meloya: już jedno zachowanie ostrzegawcze przenosi sprawę do trybu aktywnego zarządzania.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Paradoks: wskaźniki 'głośne' (ścieżka, internet) ułatwiają udaremnienie; wskaźniki 'ciche' (fiksacja, izolacja) cechują skutecznych sprawców.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TRAP-18
Protokół Oceny Radykalizacji Terrorystycznej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Rozpoznawanie wczesnych sygnałów radykalizacji i przygotowań do ataku u samotnych sprawców — metodyka dla funkcjonariuszy Policji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CZĘŚĆ 1 — WSKAŹNIKI 5–6 Z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Zachowania ostrzegawcze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60020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1848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Wzmożona aktywność (energy burst)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69494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Wzrost częstotliwości i różnorodności działań związanych z celem — zwykle na dni lub tygodnie przed atakiem — nawet jeśli pojedyncze czynności wyglądają niewinnie.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55279" y="2194560"/>
            <a:ext cx="361188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00" b="1">
                <a:solidFill>
                  <a:srgbClr val="363B40"/>
                </a:solidFill>
                <a:latin typeface="Calibri"/>
              </a:rPr>
              <a:t>W praktyce: </a:t>
            </a:r>
            <a:r>
              <a:rPr sz="1100" b="0">
                <a:solidFill>
                  <a:srgbClr val="6A6F75"/>
                </a:solidFill>
                <a:latin typeface="Calibri"/>
              </a:rPr>
              <a:t>Najrzadszy wskaźnik w badaniach (8%), bo trudny do zaobserwowania — wymaga danych z monitoringu aktywności.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84048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402336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404164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Przeciek (leakage)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617720"/>
            <a:ext cx="69494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Zakomunikowanie osobie trzeciej — wprost lub aluzyjnie — zamiaru wyrządzenia komuś krzywdy. Obecny u 85% samotnych sprawców; najczęściej trafia do rówieśników i do internetu, nie do policji.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79" y="4617720"/>
            <a:ext cx="361188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00" b="1">
                <a:solidFill>
                  <a:srgbClr val="363B40"/>
                </a:solidFill>
                <a:latin typeface="Calibri"/>
              </a:rPr>
              <a:t>W praktyce: </a:t>
            </a:r>
            <a:r>
              <a:rPr sz="1100" b="0">
                <a:solidFill>
                  <a:srgbClr val="6A6F75"/>
                </a:solidFill>
                <a:latin typeface="Calibri"/>
              </a:rPr>
              <a:t>Przykłady: wpisy „zapamiętacie mnie”, pożegnalne wiadomości, zwierzenia koledze, manifesty.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CZĘŚĆ 1 — WSKAŹNIKI 7–8 Z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Zachowania ostrzegawcze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60020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1848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Ostateczność (last resort)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69494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Przemoc postrzegana jako jedyne wyjście, nieuniknione i bliskie w czasie; desperacja („nie mam już nic do stracenia”). Często wyzwalana przez świeżą stratę osobistą.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55279" y="2194560"/>
            <a:ext cx="361188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00" b="1">
                <a:solidFill>
                  <a:srgbClr val="363B40"/>
                </a:solidFill>
                <a:latin typeface="Calibri"/>
              </a:rPr>
              <a:t>W praktyce: </a:t>
            </a:r>
            <a:r>
              <a:rPr sz="1100" b="0">
                <a:solidFill>
                  <a:srgbClr val="6A6F75"/>
                </a:solidFill>
                <a:latin typeface="Calibri"/>
              </a:rPr>
              <a:t>W kilku badaniach różnicuje zamachowców od osób, które ataku nie podjęły.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84048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402336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404164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Bezpośrednio zakomunikowana groźba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617720"/>
            <a:ext cx="69494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Groźba skierowana wprost do celu ataku lub do organów ścigania. Uwaga: występuje tylko u ok. 22% sprawców — jej BRAK niczego nie wyklucza!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79" y="4617720"/>
            <a:ext cx="361188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00" b="1">
                <a:solidFill>
                  <a:srgbClr val="363B40"/>
                </a:solidFill>
                <a:latin typeface="Calibri"/>
              </a:rPr>
              <a:t>W praktyce: </a:t>
            </a:r>
            <a:r>
              <a:rPr sz="1100" b="0">
                <a:solidFill>
                  <a:srgbClr val="6A6F75"/>
                </a:solidFill>
                <a:latin typeface="Calibri"/>
              </a:rPr>
              <a:t>Osoby grożące wprost to statystycznie częściej „gracze” niż zamachowcy — ale każdą groźbę weryfikujemy.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63B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4884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ED1C23"/>
                </a:solidFill>
                <a:latin typeface="Calibri"/>
              </a:rPr>
              <a:t>CZĘŚĆ 2 /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5176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600" b="1">
                <a:solidFill>
                  <a:srgbClr val="FFFFFF"/>
                </a:solidFill>
                <a:latin typeface="Calibri"/>
              </a:rPr>
              <a:t>Dziesięć dystalnych cech sprawcy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977639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>
                <a:solidFill>
                  <a:srgbClr val="C9CCCF"/>
                </a:solidFill>
                <a:latin typeface="Calibri"/>
              </a:rPr>
              <a:t>Psychologiczne i biograficzne tło, na którym rozwija się radykalizacja. „Chmury na horyzoncie” — same w sobie nie przesądzają o niczym.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CZĘŚĆ 2 — WSKAŹNIKI 9–10 Z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Cechy dystalne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600200"/>
            <a:ext cx="457200" cy="457200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1848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Osobista krzywda i moralne oburzenie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106070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Splot osobistych porażek (utrata pracy, rozpad związku, upokorzenie) z wydarzeniami historycznymi, religijnymi lub politycznymi. Gniew, poczucie poniżenia i obwinianie innych; identyfikacja z grupą pokrzywdzoną, nawet jeśli osobiście krzywdy nie doznał.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84048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77240" y="4023360"/>
            <a:ext cx="457200" cy="457200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404164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Uramowienie ideologiczne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617720"/>
            <a:ext cx="106070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System przekonań, który usprawiedliwia i sankcjonuje przemoc: religijny, polityczny, pojedyncza sprawa (ekologia, aborcja) albo własna, autorska „filozofia”. Obecny u 100% badanych sprawców — ale sam w sobie powszechny i nieprzesądzający.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CZĘŚĆ 2 — WSKAŹNIKI 11–12 Z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Cechy dystalne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600200"/>
            <a:ext cx="457200" cy="457200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1848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Nieudana afiliacja z grupą ekstremistyczną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106070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Osoba chciała należeć do radykalnej grupy lub środowiska i została odrzucona albo sama się wycofała. Odrzucenie bywa punktem zwrotnym: „skoro nie z nimi, to sam — i lepiej”.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84048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77240" y="4023360"/>
            <a:ext cx="457200" cy="457200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404164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Zależność od wspólnoty wirtualnej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617720"/>
            <a:ext cx="106070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Aktywna komunikacja radykalnych poglądów w mediach społecznościowych, na czatach, forach i komunikatorach. U MŁODYCH osób często główna przestrzeń radykalizacji — istotnie częstsza u dżihadystów niż u sprawców single-issue.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CZĘŚĆ 2 — WSKAŹNIKI 13–14 Z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Cechy dystalne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600200"/>
            <a:ext cx="457200" cy="457200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1848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Niepowodzenie celów zawodowych lub edukacyjnych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106070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Porażka w osiągnięciu zamierzonej ścieżki akademickiej lub zawodowej — mimo aspiracji i często mimo zdolności. Buduje poczucie krzywdy i „ukradzionej przyszłości”.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84048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77240" y="4023360"/>
            <a:ext cx="457200" cy="457200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404164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Zmiany w myśleniu i emocjach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617720"/>
            <a:ext cx="106070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Myślenie coraz bardziej sztywne i jednotorowe; argumentację zastępuje głoszenie („nie myśl — wierz”); wobec inaczej myślących pogarda i wstręt zamiast sporu; przemoc usprawiedliwiana wyższością własnych przekonań; zanik poczucia humoru.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CZĘŚĆ 2 — WSKAŹNIKI 15–16 Z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Cechy dystalne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600200"/>
            <a:ext cx="457200" cy="457200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1848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Niepowodzenie intymnych więzi + seksualizacja przemocy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106070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Brak trwałego związku uczuciowego (84% sprawców); wtórnie: seksualizacja broni i przemocy, fantazje o nagrodach po śmierci, kompulsywna pornografia. Istotnie częstsze u sprawców skutecznych.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84048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77240" y="4023360"/>
            <a:ext cx="457200" cy="457200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404164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Zaburzenie psychiczne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617720"/>
            <a:ext cx="106070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Poważne zaburzenie psychiczne — obecnie lub w wywiadzie (41% sprawców). Ocena wtórna: czy ideologia podtrzymuje objawy? Zaburzenie NIE czyni nikogo terrorystą — istotny jest związek objawów z ideologią i zachowaniem.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CZĘŚĆ 2 — WSKAŹNIKI 17–18 Z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Cechy dystalne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600200"/>
            <a:ext cx="457200" cy="457200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1848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Kreatywność i innowacyjność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106070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Planowanie „poza schematem”: atak w zamyśle nowatorski, niewymagający niczyjej zgody ani zasobów organizacji. Istotnie częstsza u sprawców, którzy atak przeprowadzili skutecznie.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84048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77240" y="4023360"/>
            <a:ext cx="457200" cy="457200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7320" y="404164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Historia przemocy instrumentalnej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617720"/>
            <a:ext cx="106070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Wcześniejsze akty przemocy zaplanowanej, „zimnej” (napady, wymuszenia) — w odróżnieniu od przemocy afektywnej, wybuchowej. Dowodzi zdolności do przemocy celowej; niemal każdy zamach to przemoc instrumentalna.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63B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4884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ED1C23"/>
                </a:solidFill>
                <a:latin typeface="Calibri"/>
              </a:rPr>
              <a:t>CZĘŚĆ 3 /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5176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600" b="1">
                <a:solidFill>
                  <a:srgbClr val="FFFFFF"/>
                </a:solidFill>
                <a:latin typeface="Calibri"/>
              </a:rPr>
              <a:t>Co mówią dane: korelacje i wzorce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977639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>
                <a:solidFill>
                  <a:srgbClr val="C9CCCF"/>
                </a:solidFill>
                <a:latin typeface="Calibri"/>
              </a:rPr>
              <a:t>Które wskaźniki występują najczęściej, jak różnią się środowiska sprawców i w jakiej kolejności pojawiają się sygnały.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BADANIE MELOY I GILL (2016) — 111 SAMOTNYCH SPRAWCÓW, USA I EUROPA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Jak często występuje każdy wskaźnik?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548640" y="1371600"/>
          <a:ext cx="7680960" cy="49377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503920" y="1463040"/>
            <a:ext cx="3108960" cy="46634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732520" y="1691640"/>
            <a:ext cx="265176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363B40"/>
                </a:solidFill>
                <a:latin typeface="Calibri"/>
              </a:rPr>
              <a:t>Jak to czytać?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32520" y="2240280"/>
            <a:ext cx="269748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150" b="0">
                <a:solidFill>
                  <a:srgbClr val="363B40"/>
                </a:solidFill>
                <a:latin typeface="Calibri"/>
              </a:rPr>
              <a:t>•  </a:t>
            </a:r>
            <a:r>
              <a:rPr sz="1150" b="0">
                <a:solidFill>
                  <a:srgbClr val="1A1C1F"/>
                </a:solidFill>
                <a:latin typeface="Calibri"/>
              </a:rPr>
              <a:t>Ideologia była obecna u WSZYSTKICH sprawców — ale to za mało, by kogokolwiek wytypować.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150" b="0">
                <a:solidFill>
                  <a:srgbClr val="363B40"/>
                </a:solidFill>
                <a:latin typeface="Calibri"/>
              </a:rPr>
              <a:t>•  </a:t>
            </a:r>
            <a:r>
              <a:rPr sz="1150" b="1">
                <a:solidFill>
                  <a:srgbClr val="1A1C1F"/>
                </a:solidFill>
                <a:latin typeface="Calibri"/>
              </a:rPr>
              <a:t>70% sprawców spełniało co najmniej połowę wskaźników.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150" b="0">
                <a:solidFill>
                  <a:srgbClr val="363B40"/>
                </a:solidFill>
                <a:latin typeface="Calibri"/>
              </a:rPr>
              <a:t>•  </a:t>
            </a:r>
            <a:r>
              <a:rPr sz="1150" b="0">
                <a:solidFill>
                  <a:srgbClr val="1A1C1F"/>
                </a:solidFill>
                <a:latin typeface="Calibri"/>
              </a:rPr>
              <a:t>Rzadkość groźby wprost (22%) = brak groźby o niczym nie świadczy.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 co nam nowe metodyki?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63040"/>
            <a:ext cx="603504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Zamachy samotnych sprawców są w Europie coraz częstsze — a klasyczne narzędzia oceny ryzyka przemocy (np. HCR-20) nie uwzględniają specyfiki terroryzmu.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Radykalizacja młodych osób przebiega dziś głównie w internecie i poza strukturami organizacji — trudniej ją wychwycić metodami operacyjnymi nastawionymi na grupy.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TRAP-18 porządkuje wiedzę o sygnałach ostrzegawczych i pozwala PRIORYTETYZOWAĆ sprawy: kogo aktywnie prowadzić, kogo tylko monitorować.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Metodyka nie przewiduje przyszłości — wspiera profesjonalny osąd funkcjonariusza i pozwala mówić w zespole „jednym językiem ryzyka”.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0" y="1463040"/>
            <a:ext cx="4754880" cy="4572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086600" y="1691640"/>
            <a:ext cx="42976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Czego się nauczysz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86600" y="2148840"/>
            <a:ext cx="429768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rozpoznawać 8 zachowań ostrzegawczych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rozpoznawać 10 cech dystalnych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odróżniać sygnały pilne od tła ryzyka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wyprowadzać rekomendację: zarządzanie czy monitoring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znać ograniczenia i typowe błędy oceny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MELOY I GILL (2016): DŻIHADYŚCI (N=38) VS SKRAJNA PRAWICA (N=43) VS SINGLE-ISSUE (N=30)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Różne środowiska — różne profile sygnałów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63040"/>
          <a:ext cx="11210541" cy="2514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16340"/>
                <a:gridCol w="1849161"/>
                <a:gridCol w="2195879"/>
                <a:gridCol w="1849161"/>
              </a:tblGrid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Wskaźnik (tylko różnice istotne statystycznie)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Dżihadyści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Skrajna prawica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1">
                          <a:solidFill>
                            <a:srgbClr val="FFFFFF"/>
                          </a:solidFill>
                          <a:latin typeface="Calibri"/>
                        </a:rPr>
                        <a:t>Single-issue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Osobista krzywda i moralne oburzenie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84%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67% (najniżej)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87%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Zależność od wspólnoty wirtualnej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63% (najwyżej)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51%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26%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Niepowodzenie celów zawodowych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66%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42% (najniżej)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60%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 wrap="square"/>
                    <a:lstStyle/>
                    <a:p>
                      <a:pPr algn="l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Fiksacja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84%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65% (najniżej)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300" b="0">
                          <a:solidFill>
                            <a:srgbClr val="1A1C1F"/>
                          </a:solidFill>
                          <a:latin typeface="Calibri"/>
                        </a:rPr>
                        <a:t>83%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548640" y="4800600"/>
            <a:ext cx="11210544" cy="132588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983480"/>
            <a:ext cx="10698480" cy="10058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Wniosek dla praktyki: </a:t>
            </a:r>
            <a:r>
              <a:rPr sz="1350" b="0">
                <a:solidFill>
                  <a:srgbClr val="1A1C1F"/>
                </a:solidFill>
                <a:latin typeface="Calibri"/>
              </a:rPr>
              <a:t>u młodych dżihadystów kluczowa jest aktywność w sieci; u skrajnej prawicy profil jest „cichszy” (mniej fiksacji i deklarowanej krzywdy) — tym większa waga rekonesansu i przygotowań. Pozostałych 14 wskaźników NIE różnicowało ideologii: rdzeń ryzyka jest wspólny.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MELOY I GILL (2016): ATAK PRZEPROWADZONY (N=67) VS UDAREMNIONY (N=44)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Kto doprowadza atak do końca?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29768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9164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FFFFFF"/>
                </a:solidFill>
                <a:latin typeface="Calibri"/>
              </a:rPr>
              <a:t>Częściej u SKUTECZNYCH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286000"/>
            <a:ext cx="4937760" cy="3291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FFFFFF"/>
                </a:solidFill>
                <a:latin typeface="Calibri"/>
              </a:rPr>
              <a:t>•  </a:t>
            </a:r>
            <a:r>
              <a:rPr sz="1350" b="1">
                <a:solidFill>
                  <a:srgbClr val="FFFFFF"/>
                </a:solidFill>
                <a:latin typeface="Calibri"/>
              </a:rPr>
              <a:t>fiksacja (84% vs 66%)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FFFFFF"/>
                </a:solidFill>
                <a:latin typeface="Calibri"/>
              </a:rPr>
              <a:t>•  </a:t>
            </a:r>
            <a:r>
              <a:rPr sz="1350" b="1">
                <a:solidFill>
                  <a:srgbClr val="FFFFFF"/>
                </a:solidFill>
                <a:latin typeface="Calibri"/>
              </a:rPr>
              <a:t>kreatywność i innowacyjność (36% vs 18%)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FFFFFF"/>
                </a:solidFill>
                <a:latin typeface="Calibri"/>
              </a:rPr>
              <a:t>•  </a:t>
            </a:r>
            <a:r>
              <a:rPr sz="1350" b="1">
                <a:solidFill>
                  <a:srgbClr val="FFFFFF"/>
                </a:solidFill>
                <a:latin typeface="Calibri"/>
              </a:rPr>
              <a:t>niepowodzenie więzi intymnych (93% vs 71%)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FFFFFF"/>
                </a:solidFill>
                <a:latin typeface="Calibri"/>
              </a:rPr>
              <a:t>•  </a:t>
            </a:r>
            <a:r>
              <a:rPr sz="1350" b="0">
                <a:solidFill>
                  <a:srgbClr val="FFFFFF"/>
                </a:solidFill>
                <a:latin typeface="Calibri"/>
              </a:rPr>
              <a:t>Profil: zamknięty w sobie, pochłonięty sprawą, planujący nieszablonowo.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29768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9164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Częściej u UDAREMNIONYCH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286000"/>
            <a:ext cx="4937760" cy="32918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1">
                <a:solidFill>
                  <a:srgbClr val="1A1C1F"/>
                </a:solidFill>
                <a:latin typeface="Calibri"/>
              </a:rPr>
              <a:t>ścieżka ataku (93% vs 72%)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1">
                <a:solidFill>
                  <a:srgbClr val="1A1C1F"/>
                </a:solidFill>
                <a:latin typeface="Calibri"/>
              </a:rPr>
              <a:t>zależność od wspólnoty wirtualnej (68% vs 36%)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Profil: więcej „widocznych” przygotowań i śladów w sieci — i właśnie dlatego częściej wpadali.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50" b="0">
                <a:solidFill>
                  <a:srgbClr val="363B40"/>
                </a:solidFill>
                <a:latin typeface="Calibri"/>
              </a:rPr>
              <a:t>•  </a:t>
            </a:r>
            <a:r>
              <a:rPr sz="1350" b="0">
                <a:solidFill>
                  <a:srgbClr val="1A1C1F"/>
                </a:solidFill>
                <a:latin typeface="Calibri"/>
              </a:rPr>
              <a:t>Wniosek: monitoring sieci i sygnałów przygotowań realnie udaremnia zamachy.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21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MELOY I WSP. (2019): 33 SPRAWCÓW ZAMACHÓW VS 23 OSOBY BĘDĄCE W ZAINTERESOWANIU SŁUŻB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Zamachowcy a osoby „na radarze”, które nie zaatakowały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63040"/>
            <a:ext cx="5852160" cy="2468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1">
                <a:solidFill>
                  <a:srgbClr val="1A1C1F"/>
                </a:solidFill>
                <a:latin typeface="Calibri"/>
              </a:rPr>
              <a:t>Połowa wskaźników TRAP-18 istotnie różnicowała obie grupy (efekty od 0,35 do 0,70).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0">
                <a:solidFill>
                  <a:srgbClr val="1A1C1F"/>
                </a:solidFill>
                <a:latin typeface="Calibri"/>
              </a:rPr>
              <a:t>NIE różnicowały: fiksacja, nowa agresja, przeciek — te występują też u osób, które nie atakują.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1">
                <a:solidFill>
                  <a:srgbClr val="1A1C1F"/>
                </a:solidFill>
                <a:latin typeface="Calibri"/>
              </a:rPr>
              <a:t>Zachowania proksymalne jako klasa: obecne u zamachowców, niemal nieobecne u pozostałych.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3977639"/>
            <a:ext cx="5852160" cy="21031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Klastrowanie (Goodwill i Meloy, 2019)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617720"/>
            <a:ext cx="539496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Trzy cechy dystalne współwystępują z zachowaniami ostrzegawczymi i z zamachowcami: (1) krzywda i moralne oburzenie, (2) uramowienie ideologiczne, (3) zmiany w myśleniu i emocjach. Gdy pojawiają się RAZEM — ryzyko eskalacji rośnie.</a:t>
            </a:r>
          </a:p>
        </p:txBody>
      </p:sp>
      <p:sp>
        <p:nvSpPr>
          <p:cNvPr id="8" name="Oval 7"/>
          <p:cNvSpPr/>
          <p:nvPr/>
        </p:nvSpPr>
        <p:spPr>
          <a:xfrm>
            <a:off x="7635240" y="1783080"/>
            <a:ext cx="1051560" cy="1051560"/>
          </a:xfrm>
          <a:prstGeom prst="ellipse">
            <a:avLst/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616952" y="2066544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950" b="1">
                <a:solidFill>
                  <a:srgbClr val="363B40"/>
                </a:solidFill>
                <a:latin typeface="Calibri"/>
              </a:rPr>
              <a:t>krzywda
i oburzenie</a:t>
            </a:r>
          </a:p>
        </p:txBody>
      </p:sp>
      <p:sp>
        <p:nvSpPr>
          <p:cNvPr id="10" name="Oval 9"/>
          <p:cNvSpPr/>
          <p:nvPr/>
        </p:nvSpPr>
        <p:spPr>
          <a:xfrm>
            <a:off x="9144000" y="1783080"/>
            <a:ext cx="1051560" cy="1051560"/>
          </a:xfrm>
          <a:prstGeom prst="ellipse">
            <a:avLst/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25712" y="2066544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950" b="1">
                <a:solidFill>
                  <a:srgbClr val="363B40"/>
                </a:solidFill>
                <a:latin typeface="Calibri"/>
              </a:rPr>
              <a:t>ideologia</a:t>
            </a:r>
          </a:p>
        </p:txBody>
      </p:sp>
      <p:sp>
        <p:nvSpPr>
          <p:cNvPr id="12" name="Oval 11"/>
          <p:cNvSpPr/>
          <p:nvPr/>
        </p:nvSpPr>
        <p:spPr>
          <a:xfrm>
            <a:off x="8366760" y="2743200"/>
            <a:ext cx="1051560" cy="1051560"/>
          </a:xfrm>
          <a:prstGeom prst="ellipse">
            <a:avLst/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48472" y="3026664"/>
            <a:ext cx="109728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950" b="1">
                <a:solidFill>
                  <a:srgbClr val="363B40"/>
                </a:solidFill>
                <a:latin typeface="Calibri"/>
              </a:rPr>
              <a:t>zmiany
w myśleniu</a:t>
            </a:r>
          </a:p>
        </p:txBody>
      </p:sp>
      <p:sp>
        <p:nvSpPr>
          <p:cNvPr id="14" name="Oval 13"/>
          <p:cNvSpPr/>
          <p:nvPr/>
        </p:nvSpPr>
        <p:spPr>
          <a:xfrm>
            <a:off x="8138160" y="4069080"/>
            <a:ext cx="1508760" cy="150876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110728" y="4480560"/>
            <a:ext cx="1572768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1">
                <a:solidFill>
                  <a:srgbClr val="FFFFFF"/>
                </a:solidFill>
                <a:latin typeface="Calibri"/>
              </a:rPr>
              <a:t>zachowania
ostrzegawcze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20840" y="5897880"/>
            <a:ext cx="48463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Współwystępowanie czynników — im niżej, tym bliżej eskalacji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MELOY, GOODWILL, CLEMMOW, GILL (2021): ANALIZA SEKWENCJI CZASOWEJ, 125 SAMOTNYCH SPRAWCÓW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[1]  W jakiej kolejności pojawiają się sygnały?</a:t>
            </a:r>
          </a:p>
        </p:txBody>
      </p:sp>
      <p:sp>
        <p:nvSpPr>
          <p:cNvPr id="4" name="Pentagon 3"/>
          <p:cNvSpPr/>
          <p:nvPr/>
        </p:nvSpPr>
        <p:spPr>
          <a:xfrm>
            <a:off x="548640" y="1828800"/>
            <a:ext cx="1764792" cy="548640"/>
          </a:xfrm>
          <a:prstGeom prst="homePlat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0000" rIns="30000" tIns="0" bIns="0" wrap="square"/>
          <a:lstStyle/>
          <a:p>
            <a:pPr algn="ctr">
              <a:lnSpc>
                <a:spcPct val="95000"/>
              </a:lnSpc>
            </a:pPr>
            <a:r>
              <a:rPr sz="13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514600"/>
            <a:ext cx="1545336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050" b="0">
                <a:solidFill>
                  <a:srgbClr val="363B40"/>
                </a:solidFill>
                <a:latin typeface="Calibri"/>
              </a:rPr>
              <a:t>nieudana afiliacja, historia przemocy</a:t>
            </a:r>
          </a:p>
        </p:txBody>
      </p:sp>
      <p:sp>
        <p:nvSpPr>
          <p:cNvPr id="6" name="Chevron 5"/>
          <p:cNvSpPr/>
          <p:nvPr/>
        </p:nvSpPr>
        <p:spPr>
          <a:xfrm>
            <a:off x="2148840" y="1828800"/>
            <a:ext cx="1764792" cy="548640"/>
          </a:xfrm>
          <a:prstGeom prst="chevron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0000" rIns="30000" tIns="0" bIns="0" wrap="square"/>
          <a:lstStyle/>
          <a:p>
            <a:pPr algn="ctr">
              <a:lnSpc>
                <a:spcPct val="95000"/>
              </a:lnSpc>
            </a:pPr>
            <a:r>
              <a:rPr sz="13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58568" y="2514600"/>
            <a:ext cx="1545336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050" b="0">
                <a:solidFill>
                  <a:srgbClr val="363B40"/>
                </a:solidFill>
                <a:latin typeface="Calibri"/>
              </a:rPr>
              <a:t>zaburzenie psychiczne, ideologia</a:t>
            </a:r>
          </a:p>
        </p:txBody>
      </p:sp>
      <p:sp>
        <p:nvSpPr>
          <p:cNvPr id="8" name="Chevron 7"/>
          <p:cNvSpPr/>
          <p:nvPr/>
        </p:nvSpPr>
        <p:spPr>
          <a:xfrm>
            <a:off x="3749039" y="1828800"/>
            <a:ext cx="1764792" cy="548640"/>
          </a:xfrm>
          <a:prstGeom prst="chevron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0000" rIns="30000" tIns="0" bIns="0" wrap="square"/>
          <a:lstStyle/>
          <a:p>
            <a:pPr algn="ctr">
              <a:lnSpc>
                <a:spcPct val="95000"/>
              </a:lnSpc>
            </a:pPr>
            <a:r>
              <a:rPr sz="13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58768" y="2514600"/>
            <a:ext cx="1545336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050" b="0">
                <a:solidFill>
                  <a:srgbClr val="363B40"/>
                </a:solidFill>
                <a:latin typeface="Calibri"/>
              </a:rPr>
              <a:t>porażki: praca, związki</a:t>
            </a:r>
          </a:p>
        </p:txBody>
      </p:sp>
      <p:sp>
        <p:nvSpPr>
          <p:cNvPr id="10" name="Chevron 9"/>
          <p:cNvSpPr/>
          <p:nvPr/>
        </p:nvSpPr>
        <p:spPr>
          <a:xfrm>
            <a:off x="5349240" y="1828800"/>
            <a:ext cx="1764792" cy="548640"/>
          </a:xfrm>
          <a:prstGeom prst="chevron">
            <a:avLst/>
          </a:prstGeom>
          <a:solidFill>
            <a:srgbClr val="4A50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0000" rIns="30000" tIns="0" bIns="0" wrap="square"/>
          <a:lstStyle/>
          <a:p>
            <a:pPr algn="ctr">
              <a:lnSpc>
                <a:spcPct val="95000"/>
              </a:lnSpc>
            </a:pPr>
            <a:r>
              <a:rPr sz="13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58968" y="2514600"/>
            <a:ext cx="1545336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050" b="0">
                <a:solidFill>
                  <a:srgbClr val="363B40"/>
                </a:solidFill>
                <a:latin typeface="Calibri"/>
              </a:rPr>
              <a:t>krzywda, zmiany w myśleniu</a:t>
            </a:r>
          </a:p>
        </p:txBody>
      </p:sp>
      <p:sp>
        <p:nvSpPr>
          <p:cNvPr id="12" name="Chevron 11"/>
          <p:cNvSpPr/>
          <p:nvPr/>
        </p:nvSpPr>
        <p:spPr>
          <a:xfrm>
            <a:off x="6949440" y="1828800"/>
            <a:ext cx="1764792" cy="548640"/>
          </a:xfrm>
          <a:prstGeom prst="chevron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0000" rIns="30000" tIns="0" bIns="0" wrap="square"/>
          <a:lstStyle/>
          <a:p>
            <a:pPr algn="ctr">
              <a:lnSpc>
                <a:spcPct val="95000"/>
              </a:lnSpc>
            </a:pPr>
            <a:r>
              <a:rPr sz="13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059168" y="2514600"/>
            <a:ext cx="1545336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fiksacja, identyfikacja</a:t>
            </a:r>
          </a:p>
        </p:txBody>
      </p:sp>
      <p:sp>
        <p:nvSpPr>
          <p:cNvPr id="14" name="Chevron 13"/>
          <p:cNvSpPr/>
          <p:nvPr/>
        </p:nvSpPr>
        <p:spPr>
          <a:xfrm>
            <a:off x="8549640" y="1828800"/>
            <a:ext cx="1764792" cy="548640"/>
          </a:xfrm>
          <a:prstGeom prst="chevron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0000" rIns="30000" tIns="0" bIns="0" wrap="square"/>
          <a:lstStyle/>
          <a:p>
            <a:pPr algn="ctr">
              <a:lnSpc>
                <a:spcPct val="95000"/>
              </a:lnSpc>
            </a:pPr>
            <a:r>
              <a:rPr sz="13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59367" y="2514600"/>
            <a:ext cx="1545336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050" b="1">
                <a:solidFill>
                  <a:srgbClr val="363B40"/>
                </a:solidFill>
                <a:latin typeface="Calibri"/>
              </a:rPr>
              <a:t>ostateczność, ścieżka, przeciek</a:t>
            </a:r>
          </a:p>
        </p:txBody>
      </p:sp>
      <p:sp>
        <p:nvSpPr>
          <p:cNvPr id="16" name="Chevron 15"/>
          <p:cNvSpPr/>
          <p:nvPr/>
        </p:nvSpPr>
        <p:spPr>
          <a:xfrm>
            <a:off x="10149840" y="1828800"/>
            <a:ext cx="1764792" cy="548640"/>
          </a:xfrm>
          <a:prstGeom prst="chevron">
            <a:avLst/>
          </a:prstGeom>
          <a:solidFill>
            <a:srgbClr val="0A1F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0000" rIns="30000" tIns="0" bIns="0" wrap="square"/>
          <a:lstStyle/>
          <a:p>
            <a:pPr algn="ctr">
              <a:lnSpc>
                <a:spcPct val="95000"/>
              </a:lnSpc>
            </a:pPr>
            <a:r>
              <a:rPr sz="1300" b="1">
                <a:solidFill>
                  <a:srgbClr val="FFFFFF"/>
                </a:solidFill>
                <a:latin typeface="Calibri"/>
              </a:rPr>
              <a:t>!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59567" y="2514600"/>
            <a:ext cx="1545336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050" b="1">
                <a:solidFill>
                  <a:srgbClr val="0A1F3F"/>
                </a:solidFill>
                <a:latin typeface="Calibri"/>
              </a:rPr>
              <a:t>ATAK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3429000"/>
            <a:ext cx="11210544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300" b="0">
                <a:solidFill>
                  <a:srgbClr val="6A6F75"/>
                </a:solidFill>
                <a:latin typeface="Calibri"/>
              </a:rPr>
              <a:t>cechy dystalne („chmury na horyzoncie”)  →  zachowania proksymalne („burza na podwórku”)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886200"/>
            <a:ext cx="11210544" cy="21945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4114800"/>
            <a:ext cx="1069848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1">
                <a:solidFill>
                  <a:srgbClr val="1A1C1F"/>
                </a:solidFill>
                <a:latin typeface="Calibri"/>
              </a:rPr>
              <a:t>Praktycznie wszystkie cechy dystalne POPRZEDZAJĄ zachowania ostrzegawcze — model TRAP-18 potwierdzony na osi czasu.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Pętle zwrotne: fiksacja ↔ ideologia (napędzają się wzajemnie); porażki w więziach i krzywda mogą nasilać objawy zaburzeń.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Dla funkcjonariusza: wiedząc, gdzie na osi jest osoba, można przewidzieć, jaki sygnał pojawi się następny — i uprzedzić go interwencją.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MELOY, GOODWILL, CLEMMOW, GILL (2021): ANALIZA SEKWENCJI CZASOWEJ, 125 SAMOTNYCH SPRAWCÓW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[2]  W jakiej kolejności pojawiają się sygnały?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84632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400" b="1">
                <a:solidFill>
                  <a:srgbClr val="363B40"/>
                </a:solidFill>
                <a:latin typeface="Calibri"/>
              </a:rPr>
              <a:t>☁  CHMURY NA HORYZONCIE
(miesiące i lata przed atakiem)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23160"/>
            <a:ext cx="4846320" cy="2926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nieudana afiliacja z grupą, historia przemocy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zaburzenie psychiczne + rama ideologiczna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porażki zawodowe i uczuciowe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narastająca krzywda i moralne oburzenie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usztywnienie myślenia, zanik humoru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02336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1400" b="1">
                <a:solidFill>
                  <a:srgbClr val="FFFFFF"/>
                </a:solidFill>
                <a:latin typeface="Calibri"/>
              </a:rPr>
              <a:t>⚡  BURZA NA PODWÓRKU
(tygodnie i dni przed atakiem)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423160"/>
            <a:ext cx="4937760" cy="2926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FFFFFF"/>
                </a:solidFill>
                <a:latin typeface="Calibri"/>
              </a:rPr>
              <a:t>•  </a:t>
            </a:r>
            <a:r>
              <a:rPr sz="1250" b="0">
                <a:solidFill>
                  <a:srgbClr val="FFFFFF"/>
                </a:solidFill>
                <a:latin typeface="Calibri"/>
              </a:rPr>
              <a:t>fiksacja na sprawie lub osobie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FFFFFF"/>
                </a:solidFill>
                <a:latin typeface="Calibri"/>
              </a:rPr>
              <a:t>•  </a:t>
            </a:r>
            <a:r>
              <a:rPr sz="1250" b="0">
                <a:solidFill>
                  <a:srgbClr val="FFFFFF"/>
                </a:solidFill>
                <a:latin typeface="Calibri"/>
              </a:rPr>
              <a:t>identyfikacja: „jestem żołnierzem sprawy”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FFFFFF"/>
                </a:solidFill>
                <a:latin typeface="Calibri"/>
              </a:rPr>
              <a:t>•  </a:t>
            </a:r>
            <a:r>
              <a:rPr sz="1250" b="0">
                <a:solidFill>
                  <a:srgbClr val="FFFFFF"/>
                </a:solidFill>
                <a:latin typeface="Calibri"/>
              </a:rPr>
              <a:t>ostateczność: „nie ma innego wyjścia”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FFFFFF"/>
                </a:solidFill>
                <a:latin typeface="Calibri"/>
              </a:rPr>
              <a:t>•  </a:t>
            </a:r>
            <a:r>
              <a:rPr sz="1250" b="0">
                <a:solidFill>
                  <a:srgbClr val="FFFFFF"/>
                </a:solidFill>
                <a:latin typeface="Calibri"/>
              </a:rPr>
              <a:t>ścieżka: rekonesans, broń, plan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250" b="0">
                <a:solidFill>
                  <a:srgbClr val="FFFFFF"/>
                </a:solidFill>
                <a:latin typeface="Calibri"/>
              </a:rPr>
              <a:t>•  </a:t>
            </a:r>
            <a:r>
              <a:rPr sz="1250" b="0">
                <a:solidFill>
                  <a:srgbClr val="FFFFFF"/>
                </a:solidFill>
                <a:latin typeface="Calibri"/>
              </a:rPr>
              <a:t>przeciek, czasem groźba wprost — potem atak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5742432" y="3200400"/>
            <a:ext cx="685800" cy="548640"/>
          </a:xfrm>
          <a:prstGeom prst="rightArrow">
            <a:avLst/>
          </a:prstGeom>
          <a:solidFill>
            <a:srgbClr val="4A50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640" y="5669280"/>
            <a:ext cx="11210544" cy="6858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580644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Im więcej sygnałów przenosi się z lewej kolumny do prawej, tym mniej czasu na reakcję — sprawy „burzowe” prowadzimy natychmiast.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MELOY I GILL (2016): RÓŻNICE ISTOTNE STATYSTYCZNIE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Ciche i głośne sygnały — ujęcie graficzne</a:t>
            </a:r>
          </a:p>
        </p:txBody>
      </p:sp>
      <p:pic>
        <p:nvPicPr>
          <p:cNvPr id="4" name="Picture 3" descr="trap18_skuteczn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192" y="1440180"/>
            <a:ext cx="7679310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U sprawców skutecznych rosną wskaźniki „ciche” (fiksacja, kreatywność, niepowodzenie więzi); u udaremnionych — „głośne” (ścieżka, aktywność w sieci).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WALIDACJA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 można na tym polegać? Rzetelność i trafność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645920"/>
            <a:ext cx="265176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4000" b="1">
                <a:solidFill>
                  <a:srgbClr val="ED1C23"/>
                </a:solidFill>
                <a:latin typeface="Calibri"/>
              </a:rPr>
              <a:t>0,90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2359152"/>
            <a:ext cx="265176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średnia zgodność ocen dwóch ekspertów (IRR; Meloy i wsp. 2015, n=22)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29000" y="1645920"/>
            <a:ext cx="265176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4000" b="1">
                <a:solidFill>
                  <a:srgbClr val="ED1C23"/>
                </a:solidFill>
                <a:latin typeface="Calibri"/>
              </a:rPr>
              <a:t>κ = 0,76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29000" y="2359152"/>
            <a:ext cx="265176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zgodność ocen całego protokołu (Challacombe i Lucas 2018, n=58)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645920"/>
            <a:ext cx="265176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4000" b="1">
                <a:solidFill>
                  <a:srgbClr val="ED1C23"/>
                </a:solidFill>
                <a:latin typeface="Calibri"/>
              </a:rPr>
              <a:t>70%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0" y="2359152"/>
            <a:ext cx="265176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sprawców spełniało ≥ połowę wskaźników (Meloy i Gill 2016, n=111)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06840" y="1645920"/>
            <a:ext cx="265176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4000" b="1">
                <a:solidFill>
                  <a:srgbClr val="ED1C23"/>
                </a:solidFill>
                <a:latin typeface="Calibri"/>
              </a:rPr>
              <a:t>AUC 1,00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06840" y="2359152"/>
            <a:ext cx="265176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trafność predykcyjna u pacjentów z ciężką chorobą psychiczną (2019)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520440"/>
            <a:ext cx="11210544" cy="25603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3703320"/>
            <a:ext cx="10698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363B40"/>
                </a:solidFill>
                <a:latin typeface="Calibri"/>
              </a:rPr>
              <a:t>Walidacja w różnych populacjach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2960" y="4160520"/>
            <a:ext cx="1069848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generalizacja między ideologiami: dżihadyści, skrajna prawica, single-issue (Meloy i Gill 2016), Sovereign Citizens (Challacombe i Lucas 2018 — model istotny, χ²=33,88)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studia przypadków: zamach na lotnisku we Frankfurcie 2011 (6/8 zachowań + 9/10 cech), atak na szkołę w Trollhättan 2015 (7/8 + 8/10)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analiza lingwistyczna 30 manifestów sprawców potwierdziła obecność wskaźników w ich własnych słowach (Kupper i Meloy 2021)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Ograniczenia i typowe błędy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64592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Zakres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148840"/>
            <a:ext cx="502920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Narzędzie dotyczy SAMOTNYCH sprawców. Dla sprawców działających w strukturach grup — użyj VERA-2R.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0" y="164592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Dane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148840"/>
            <a:ext cx="502920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Pełna ocena (wywiad + środowisko + rejestry) bywa nieosiągalna przed czynem. Same źródła otwarte dają wyniki fałszywie negatywne.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397764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Interpretacja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480560"/>
            <a:ext cx="502920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Część cech dystalnych (np. związek zaburzenia z ideologią) wymaga konsultacji ze specjalistą zdrowia psychicznego.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3977640"/>
            <a:ext cx="50292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Nadużycie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4480560"/>
            <a:ext cx="502920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TRAP-18 nie jest „testem na terrorystę”. Wynik nie przesądza o niczyjej winie i nie zastępuje dowodów procesowych.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ZASTOSOWANIE W PRAKTYCE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TRAP-18 a radykalizacja osób młodych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63040"/>
            <a:ext cx="585216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1">
                <a:solidFill>
                  <a:srgbClr val="1A1C1F"/>
                </a:solidFill>
                <a:latin typeface="Calibri"/>
              </a:rPr>
              <a:t>U nastolatków i młodych dorosłych radykalizacja przebiega szybciej i częściej w całości online — wskaźnik „zależność od wspólnoty wirtualnej” ma u nich szczególną wagę.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0">
                <a:solidFill>
                  <a:srgbClr val="1A1C1F"/>
                </a:solidFill>
                <a:latin typeface="Calibri"/>
              </a:rPr>
              <a:t>Typowa konstelacja młodego sprawcy: porażki szkolne + izolacja rówieśnicza + brak pierwszych relacji intymnych + wspólnota wirtualna zastępująca realną.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0">
                <a:solidFill>
                  <a:srgbClr val="1A1C1F"/>
                </a:solidFill>
                <a:latin typeface="Calibri"/>
              </a:rPr>
              <a:t>Przeciek u młodych trafia niemal zawsze do rówieśników i do sieci — kluczowa jest współpraca ze szkołami i administratorami platform.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400" b="0">
                <a:solidFill>
                  <a:srgbClr val="363B40"/>
                </a:solidFill>
                <a:latin typeface="Calibri"/>
              </a:rPr>
              <a:t>•  </a:t>
            </a:r>
            <a:r>
              <a:rPr sz="1400" b="0">
                <a:solidFill>
                  <a:srgbClr val="1A1C1F"/>
                </a:solidFill>
                <a:latin typeface="Calibri"/>
              </a:rPr>
              <a:t>Nieudana afiliacja: odrzucenie przez grupę (także internetową) bywa punktem zwrotnym ku działaniu w pojedynkę.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629400" y="1463040"/>
            <a:ext cx="4983480" cy="457200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0" y="1691640"/>
            <a:ext cx="452628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FFFFFF"/>
                </a:solidFill>
                <a:latin typeface="Calibri"/>
              </a:rPr>
              <a:t>Sygnały priorytetowe u młodych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0" y="2194560"/>
            <a:ext cx="452628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gwałtowne zawężenie zainteresowań do jednej sprawy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kult broni, mundurów, wcześniejszych zamachowców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wpisy pożegnalne, „odliczanie”, manifesty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nagłe porządkowanie spraw, rozdawanie rzeczy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pierwszy w życiu akt przemocy „bez powodu”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ZASTOSOWANIE W PRAKTYCE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Procedura oceny krok po kroku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554480"/>
            <a:ext cx="11210544" cy="841248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737360"/>
            <a:ext cx="475488" cy="47548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1664207"/>
            <a:ext cx="3291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Zgłoszenie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37760" y="1664207"/>
            <a:ext cx="65836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sygnał od obywatela, szkoły, służb lub z monitoringu sieci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487168"/>
            <a:ext cx="11210544" cy="841248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777240" y="2670048"/>
            <a:ext cx="475488" cy="47548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63040" y="2596896"/>
            <a:ext cx="3291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Zebranie danych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37760" y="2596896"/>
            <a:ext cx="65836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wywiad, środowisko, rejestry; odnotuj luki informacyjne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419856"/>
            <a:ext cx="11210544" cy="841248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77240" y="3602736"/>
            <a:ext cx="475488" cy="47548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529584"/>
            <a:ext cx="3291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Kodowanie 18 wskaźników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37760" y="3529584"/>
            <a:ext cx="65836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obecny / nieobecny / brak danych — z uzasadnieniem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352544"/>
            <a:ext cx="11210544" cy="841248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777240" y="4535424"/>
            <a:ext cx="475488" cy="47548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462272"/>
            <a:ext cx="3291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Osąd i rekomendacja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937760" y="4462272"/>
            <a:ext cx="65836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zarządzanie aktywne albo monitoring; scenariusze ryzyka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285231"/>
            <a:ext cx="11210544" cy="841248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777240" y="5468112"/>
            <a:ext cx="475488" cy="47548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63040" y="5394959"/>
            <a:ext cx="329184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Ponowna ocena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37760" y="5394959"/>
            <a:ext cx="658368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wskaźniki proksymalne są dynamiczne — oceniaj cyklicznie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Czym jest TRAP-18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63040"/>
            <a:ext cx="6675120" cy="4754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Autor: dr J. Reid Meloy (2015); narzędzie ustrukturyzowanej oceny profesjonalnej (SPJ).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Przeznaczenie: osoby, co do których istnieje obawa, że mogą dokonać aktu terroru jako SAMOTNI SPRAWCY (lone actors).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Użytkownicy: policja, służby, analitycy bezpieczeństwa, specjaliści zdrowia psychicznego — po ukończeniu szkolenia (6–7 godz.).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Działa niezależnie od ideologii: dżihadyzm, skrajna prawica, pojedyncza sprawa (single-issue).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Kodowanie każdego z 18 wskaźników: OBECNY / NIEOBECNY / BRAK DANYCH.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To NIE jest narzędzie aktuarialne: nie liczy prawdopodobieństwa zamachu, lecz porządkuje dowody i wspiera decyzję o alokacji sił i środków.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498079" y="1463040"/>
            <a:ext cx="4114800" cy="475488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26679" y="17830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FFFFFF"/>
                </a:solidFill>
                <a:latin typeface="Calibri"/>
              </a:rPr>
              <a:t>Fundament empiryczny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726679" y="2240280"/>
            <a:ext cx="365760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badania nad przemocą ukierunkowaną (targeted violence)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typologia zachowań ostrzegawczych Meloya i wsp. (2012)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teorie przywiązania i relacji z obiektem</a:t>
            </a:r>
          </a:p>
          <a:p>
            <a:pPr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psychobiologia przemocy drapieżczej (instrumentalnej)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63B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3200" b="1">
                <a:solidFill>
                  <a:srgbClr val="FFFFFF"/>
                </a:solidFill>
                <a:latin typeface="Calibri"/>
              </a:rPr>
              <a:t>Podsumowanie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645920"/>
            <a:ext cx="10515600" cy="3931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Calibri"/>
              </a:rPr>
              <a:t>•  </a:t>
            </a:r>
            <a:r>
              <a:rPr sz="1600" b="1">
                <a:solidFill>
                  <a:srgbClr val="FFFFFF"/>
                </a:solidFill>
                <a:latin typeface="Calibri"/>
              </a:rPr>
              <a:t>TRAP-18 = 8 proksymalnych zachowań ostrzegawczych + 10 dystalnych cech sprawcy.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Calibri"/>
              </a:rPr>
              <a:t>•  </a:t>
            </a:r>
            <a:r>
              <a:rPr sz="1600" b="1">
                <a:solidFill>
                  <a:srgbClr val="FFFFFF"/>
                </a:solidFill>
                <a:latin typeface="Calibri"/>
              </a:rPr>
              <a:t>Jedno zachowanie ostrzegawcze wystarczy, by sprawę prowadzić aktywnie; same cechy dystalne = monitoring.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Calibri"/>
              </a:rPr>
              <a:t>•  </a:t>
            </a:r>
            <a:r>
              <a:rPr sz="1600" b="0">
                <a:solidFill>
                  <a:srgbClr val="FFFFFF"/>
                </a:solidFill>
                <a:latin typeface="Calibri"/>
              </a:rPr>
              <a:t>Cechy dystalne poprzedzają w czasie zachowania proksymalne — sekwencja pozwala przewidywać następny sygnał.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Calibri"/>
              </a:rPr>
              <a:t>•  </a:t>
            </a:r>
            <a:r>
              <a:rPr sz="1600" b="0">
                <a:solidFill>
                  <a:srgbClr val="FFFFFF"/>
                </a:solidFill>
                <a:latin typeface="Calibri"/>
              </a:rPr>
              <a:t>Profil sygnałów różni się między środowiskami (sieć u dżihadystów, „cichy” profil skrajnej prawicy) — rdzeń ryzyka jest wspólny.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Calibri"/>
              </a:rPr>
              <a:t>•  </a:t>
            </a:r>
            <a:r>
              <a:rPr sz="1600" b="0">
                <a:solidFill>
                  <a:srgbClr val="FFFFFF"/>
                </a:solidFill>
                <a:latin typeface="Calibri"/>
              </a:rPr>
              <a:t>Brak groźby wprost i brak przecieku niczego nie wykluczają.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sz="1600" b="0">
                <a:solidFill>
                  <a:srgbClr val="FFFFFF"/>
                </a:solidFill>
                <a:latin typeface="Calibri"/>
              </a:rPr>
              <a:t>•  </a:t>
            </a:r>
            <a:r>
              <a:rPr sz="1600" b="1">
                <a:solidFill>
                  <a:srgbClr val="FFFFFF"/>
                </a:solidFill>
                <a:latin typeface="Calibri"/>
              </a:rPr>
              <a:t>Wynik oceny wspiera osąd profesjonalny — nigdy go nie zastępuje.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03504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BFD4E8"/>
                </a:solidFill>
                <a:latin typeface="Calibri"/>
              </a:rPr>
              <a:t>MAGAZYN PAYLOAD — Poznań 2026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63040"/>
            <a:ext cx="11155680" cy="4754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Meloy J.R. (2015). TRAP-18: Terrorist Radicalization Assessment Protocol — wersja badawcza.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Meloy J.R., Gill P. (2016). The Lone-Actor Terrorist and the TRAP-18. Journal of Threat Assessment and Management, 3(1), 37–52.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Meloy J.R., Goodwill A., Clemmow C., Gill P. (2021). Time Sequencing the TRAP-18 Indicators. Journal of Threat Assessment and Management.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Kupper J., Meloy J.R. (2021). TRAP-18 Indicators Validated Through the Forensic Linguistic Analysis of Targeted Violence Manifestos. JTAM.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Goodwill A., Meloy J.R. (2019). Visualizing the relationship among indicators for lone actor terrorist attacks. Behavioral Sciences &amp; the Law.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Risk Management Authority (2021). RATED: TRAP-18 — przegląd walidacji.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Challacombe D., Lucas P. (2018). Postdicting violence with sovereign citizen actors. JTAM.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Guldimann A., Meloy J.R. (2020). Assessing the threat of lone-actor terrorism: the reliability and validity of the TRAP-18.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Architektura narzędzia: 8 + 10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5486400" cy="46634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822960" y="1691640"/>
            <a:ext cx="502920" cy="50292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3040" y="1737360"/>
            <a:ext cx="4389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Proksymalne zachowania ostrzegawcze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377440"/>
            <a:ext cx="49377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Wzorce ZACHOWANIA obserwowane blisko czynu — dynamiczne, zmienne w czasie. Sygnalizują, że sprawa jest PILNA.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063240"/>
            <a:ext cx="4937760" cy="2834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ścieżka ataku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fiksacja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identyfikacja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nowa agresja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wzmożona aktywność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przeciek (leakage)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ostateczność</a:t>
            </a:r>
          </a:p>
          <a:p>
            <a:pPr>
              <a:lnSpc>
                <a:spcPct val="115000"/>
              </a:lnSpc>
              <a:spcAft>
                <a:spcPts val="3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bezpośrednio zakomunikowana groźba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17320"/>
            <a:ext cx="5486400" cy="46634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6537960" y="1691640"/>
            <a:ext cx="502920" cy="502920"/>
          </a:xfrm>
          <a:prstGeom prst="ellips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178040" y="1737360"/>
            <a:ext cx="43891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600" b="1">
                <a:solidFill>
                  <a:srgbClr val="363B40"/>
                </a:solidFill>
                <a:latin typeface="Calibri"/>
              </a:rPr>
              <a:t>Dystalne cechy sprawcy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37960" y="2377440"/>
            <a:ext cx="493776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Cechy PSYCHOLOGICZNE i biograficzne — częściowo statyczne. Tworzą tło ryzyka, na którym rozwijają się zachowania ostrzegawcze.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7960" y="3063240"/>
            <a:ext cx="4937760" cy="2834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osobista krzywda i moralne oburzenie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uramowienie ideologiczne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nieudana afiliacja z grupą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zależność od wspólnoty wirtualnej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niepowodzenie celów zawodowych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zmiany w myśleniu i emocjach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niepowodzenie więzi intymnych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zaburzenie psychiczne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kreatywność i innowacyjność</a:t>
            </a:r>
          </a:p>
          <a:p>
            <a:pPr>
              <a:lnSpc>
                <a:spcPct val="115000"/>
              </a:lnSpc>
              <a:spcAft>
                <a:spcPts val="200"/>
              </a:spcAft>
            </a:pPr>
            <a:r>
              <a:rPr sz="1250" b="0">
                <a:solidFill>
                  <a:srgbClr val="363B40"/>
                </a:solidFill>
                <a:latin typeface="Calibri"/>
              </a:rPr>
              <a:t>•  </a:t>
            </a:r>
            <a:r>
              <a:rPr sz="1250" b="0">
                <a:solidFill>
                  <a:srgbClr val="1A1C1F"/>
                </a:solidFill>
                <a:latin typeface="Calibri"/>
              </a:rPr>
              <a:t>historia przemocy instrumentalnej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Logika decyzyjna: od wskaźników do działania</a:t>
            </a:r>
          </a:p>
        </p:txBody>
      </p:sp>
      <p:sp>
        <p:nvSpPr>
          <p:cNvPr id="4" name="Pentagon 3"/>
          <p:cNvSpPr/>
          <p:nvPr/>
        </p:nvSpPr>
        <p:spPr>
          <a:xfrm>
            <a:off x="548640" y="1737360"/>
            <a:ext cx="3291840" cy="914400"/>
          </a:xfrm>
          <a:prstGeom prst="homePlate">
            <a:avLst/>
          </a:prstGeom>
          <a:solidFill>
            <a:srgbClr val="8A90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0000" rIns="30000" tIns="0" bIns="0" wrap="square"/>
          <a:lstStyle/>
          <a:p>
            <a:pPr algn="ctr">
              <a:lnSpc>
                <a:spcPct val="95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Zbierz informacje
z 3 źródeł</a:t>
            </a:r>
          </a:p>
        </p:txBody>
      </p:sp>
      <p:sp>
        <p:nvSpPr>
          <p:cNvPr id="5" name="Chevron 4"/>
          <p:cNvSpPr/>
          <p:nvPr/>
        </p:nvSpPr>
        <p:spPr>
          <a:xfrm>
            <a:off x="3749039" y="1737360"/>
            <a:ext cx="3291840" cy="914400"/>
          </a:xfrm>
          <a:prstGeom prst="chevron">
            <a:avLst/>
          </a:prstGeom>
          <a:solidFill>
            <a:srgbClr val="4A50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0000" rIns="30000" tIns="0" bIns="0" wrap="square"/>
          <a:lstStyle/>
          <a:p>
            <a:pPr algn="ctr">
              <a:lnSpc>
                <a:spcPct val="95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Zakoduj 18 wskaźników
(obecny / nieobecny / brak danych)</a:t>
            </a:r>
          </a:p>
        </p:txBody>
      </p:sp>
      <p:sp>
        <p:nvSpPr>
          <p:cNvPr id="6" name="Chevron 5"/>
          <p:cNvSpPr/>
          <p:nvPr/>
        </p:nvSpPr>
        <p:spPr>
          <a:xfrm>
            <a:off x="6949440" y="1737360"/>
            <a:ext cx="3291840" cy="914400"/>
          </a:xfrm>
          <a:prstGeom prst="chevron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30000" rIns="30000" tIns="0" bIns="0" wrap="square"/>
          <a:lstStyle/>
          <a:p>
            <a:pPr algn="ctr">
              <a:lnSpc>
                <a:spcPct val="95000"/>
              </a:lnSpc>
            </a:pPr>
            <a:r>
              <a:rPr sz="1200" b="1">
                <a:solidFill>
                  <a:srgbClr val="FFFFFF"/>
                </a:solidFill>
                <a:latin typeface="Calibri"/>
              </a:rPr>
              <a:t>Sformułuj osąd
i rekomendację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3063240"/>
            <a:ext cx="5486400" cy="288036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329184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FFFFFF"/>
                </a:solidFill>
                <a:latin typeface="Calibri"/>
              </a:rPr>
              <a:t>≥ 1 zachowanie ostrzegawcze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3840480"/>
            <a:ext cx="493776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2000" b="1">
                <a:solidFill>
                  <a:srgbClr val="FFFFFF"/>
                </a:solidFill>
                <a:latin typeface="Calibri"/>
              </a:rPr>
              <a:t>AKTYWNE ZARZĄDZANIE SPRAWĄ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480560"/>
            <a:ext cx="49377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D9E6F2"/>
                </a:solidFill>
                <a:latin typeface="Calibri"/>
              </a:rPr>
              <a:t>Sprawa pilna: czynności operacyjne, plan przeciwdziałania, koordynacja ze służbami i — gdy to zasadne — ze specjalistą zdrowia psychicznego.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63640" y="3063240"/>
            <a:ext cx="5486400" cy="288036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37960" y="329184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Wyłącznie cechy dystalne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37960" y="3840480"/>
            <a:ext cx="493776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2000" b="1">
                <a:solidFill>
                  <a:srgbClr val="363B40"/>
                </a:solidFill>
                <a:latin typeface="Calibri"/>
              </a:rPr>
              <a:t>AKTYWNY MONITORING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37960" y="4480560"/>
            <a:ext cx="4937760" cy="1325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Tło ryzyka bez sygnałów pilności: obserwacja, okresowa ponowna ocena, uzupełnianie luk informacyjnych.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WARSZTAT OCENIAJĄCEGO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Rzetelna ocena wymaga trzech źródeł danych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554480"/>
            <a:ext cx="3657600" cy="30175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13232" y="1700784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39" y="1691639"/>
            <a:ext cx="2724912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Rozmowa z osobą ocenianą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212848"/>
            <a:ext cx="3255264" cy="22128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Wywiad bezpośredni (operacyjny lub kliniczny). Uwaga: w niektórych sprawach rozmowa może być niewskazana taktycznie — jej brak należy odnotować jako lukę.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62272" y="1554480"/>
            <a:ext cx="3657600" cy="30175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4626864" y="1700784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48072" y="1691639"/>
            <a:ext cx="2724912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Wywiad środowiskowy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3440" y="2212848"/>
            <a:ext cx="3255264" cy="22128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Rozmowy z osobami znającymi ocenianego: rodzina, szkoła, praca, kuratorzy, dzielnicowy. To tu najczęściej ujawnia się przeciek i zmiany w zachowaniu.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375904" y="1554480"/>
            <a:ext cx="3657600" cy="30175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8540496" y="1700784"/>
            <a:ext cx="384048" cy="384048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061704" y="1691639"/>
            <a:ext cx="2724912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Rejestry i dokumentacja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577072" y="2212848"/>
            <a:ext cx="3255264" cy="221284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0000"/>
              </a:lnSpc>
              <a:spcAft>
                <a:spcPts val="400"/>
              </a:spcAft>
            </a:pPr>
            <a:r>
              <a:rPr sz="1200" b="0">
                <a:solidFill>
                  <a:srgbClr val="1A1C1F"/>
                </a:solidFill>
                <a:latin typeface="Calibri"/>
              </a:rPr>
              <a:t>Kartoteki policyjne, akta sądowe, dokumentacja medyczna (w granicach prawa), aktywność w internecie, ustalenia służb.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4846320"/>
            <a:ext cx="11210544" cy="12344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502920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350" b="1">
                <a:solidFill>
                  <a:srgbClr val="363B40"/>
                </a:solidFill>
                <a:latin typeface="Calibri"/>
              </a:rPr>
              <a:t>Zasada ostrożności: </a:t>
            </a:r>
            <a:r>
              <a:rPr sz="1350" b="0">
                <a:solidFill>
                  <a:srgbClr val="1A1C1F"/>
                </a:solidFill>
                <a:latin typeface="Calibri"/>
              </a:rPr>
              <a:t>przy braku danych wskaźnik oznaczamy jako „brak danych”, a nie „nieobecny”. Ocena wyłącznie ze źródeł otwartych bywa zawodna — w badaniu Brugh i wsp. (2020) dała 3 wyniki fałszywie negatywne.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63B4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4884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700" b="1">
                <a:solidFill>
                  <a:srgbClr val="ED1C23"/>
                </a:solidFill>
                <a:latin typeface="Calibri"/>
              </a:rPr>
              <a:t>CZĘŚĆ 1 / 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265176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5000"/>
              </a:lnSpc>
              <a:spcAft>
                <a:spcPts val="400"/>
              </a:spcAft>
            </a:pPr>
            <a:r>
              <a:rPr sz="3600" b="1">
                <a:solidFill>
                  <a:srgbClr val="FFFFFF"/>
                </a:solidFill>
                <a:latin typeface="Calibri"/>
              </a:rPr>
              <a:t>Osiem proksymalnych zachowań ostrzegawczych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3977639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5000"/>
              </a:lnSpc>
              <a:spcAft>
                <a:spcPts val="400"/>
              </a:spcAft>
            </a:pPr>
            <a:r>
              <a:rPr sz="1500" b="0">
                <a:solidFill>
                  <a:srgbClr val="C9CCCF"/>
                </a:solidFill>
                <a:latin typeface="Calibri"/>
              </a:rPr>
              <a:t>Wzorce zachowania obserwowane w tygodniach i miesiącach przed atakiem. Każde z nich, jeśli obecne, czyni sprawę pilną.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CZĘŚĆ 1 — WSKAŹNIKI 1–2 Z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Zachowania ostrzegawcze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60020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1848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Ścieżka ataku (pathway)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69494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Badanie celu, planowanie, gromadzenie informacji, rekonesans, pozyskiwanie broni lub materiałów i inne przygotowania do ataku. To najbardziej „twardy” sygnał operacyjny — obecny u 80% samotnych sprawców.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55279" y="2194560"/>
            <a:ext cx="361188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00" b="1">
                <a:solidFill>
                  <a:srgbClr val="363B40"/>
                </a:solidFill>
                <a:latin typeface="Calibri"/>
              </a:rPr>
              <a:t>W praktyce: </a:t>
            </a:r>
            <a:r>
              <a:rPr sz="1100" b="0">
                <a:solidFill>
                  <a:srgbClr val="6A6F75"/>
                </a:solidFill>
                <a:latin typeface="Calibri"/>
              </a:rPr>
              <a:t>Przykładowe przejawy: zakupy chemikaliów, testowanie tras, notatki taktyczne, obserwacja obiektu, próbne podejścia (dry runs).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84048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402336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404164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Fiksacja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617720"/>
            <a:ext cx="69494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Narastające, patologiczne zaabsorbowanie konkretną osobą lub sprawą, któremu towarzyszy ubożenie życia społecznego i zawodowego. Otoczenie zauważa, że osoba „mówi już tylko o jednym”.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79" y="4617720"/>
            <a:ext cx="361188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00" b="1">
                <a:solidFill>
                  <a:srgbClr val="363B40"/>
                </a:solidFill>
                <a:latin typeface="Calibri"/>
              </a:rPr>
              <a:t>W praktyce: </a:t>
            </a:r>
            <a:r>
              <a:rPr sz="1100" b="0">
                <a:solidFill>
                  <a:srgbClr val="6A6F75"/>
                </a:solidFill>
                <a:latin typeface="Calibri"/>
              </a:rPr>
              <a:t>Wskaźnik różnicujący: istotnie częstszy u sprawców, którzy SKUTECZNIE przeprowadzili atak.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CZĘŚĆ 1 — WSKAŹNIKI 3–4 Z 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Zachowania ostrzegawcze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1732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160020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61848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Identyfikacja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194560"/>
            <a:ext cx="69494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Pragnienie bycia „wojownikiem” lub „agentem sprawy”: kult broni i wyposażenia militarno-policyjnego, utożsamianie się z wcześniejszymi zamachowcami, naśladowanie ich stylu i symboliki.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955279" y="2194560"/>
            <a:ext cx="361188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00" b="1">
                <a:solidFill>
                  <a:srgbClr val="363B40"/>
                </a:solidFill>
                <a:latin typeface="Calibri"/>
              </a:rPr>
              <a:t>W praktyce: </a:t>
            </a:r>
            <a:r>
              <a:rPr sz="1100" b="0">
                <a:solidFill>
                  <a:srgbClr val="6A6F75"/>
                </a:solidFill>
                <a:latin typeface="Calibri"/>
              </a:rPr>
              <a:t>Przykłady: mundur/oporządzenie bez uzasadnienia, gloryfikacja sprawców wcześniejszych zamachów, pseudonimy „bojowe” w sieci.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384048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77240" y="4023360"/>
            <a:ext cx="457200" cy="457200"/>
          </a:xfrm>
          <a:prstGeom prst="ellipse">
            <a:avLst/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0" rIns="0" tIns="0" bIns="0"/>
          <a:lstStyle/>
          <a:p>
            <a:pPr algn="ctr"/>
            <a:r>
              <a:rPr sz="15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4041648"/>
            <a:ext cx="9966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700" b="1">
                <a:solidFill>
                  <a:srgbClr val="363B40"/>
                </a:solidFill>
                <a:latin typeface="Calibri"/>
              </a:rPr>
              <a:t>Nowa agresja (novel aggression)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617720"/>
            <a:ext cx="694944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Akt przemocy popełniony po raz pierwszy, niezwiązany z planowanym atakiem — swoisty „test” własnej zdolności do przemocy.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5279" y="4617720"/>
            <a:ext cx="361188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100" b="1">
                <a:solidFill>
                  <a:srgbClr val="363B40"/>
                </a:solidFill>
                <a:latin typeface="Calibri"/>
              </a:rPr>
              <a:t>W praktyce: </a:t>
            </a:r>
            <a:r>
              <a:rPr sz="1100" b="0">
                <a:solidFill>
                  <a:srgbClr val="6A6F75"/>
                </a:solidFill>
                <a:latin typeface="Calibri"/>
              </a:rPr>
              <a:t>Przykład: dotąd niekarany młody mężczyzna nagle atakuje przypadkową osobę „bez powodu”.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