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502920"/>
            <a:ext cx="10362895" cy="36576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500" b="1">
                <a:solidFill>
                  <a:srgbClr val="6A6F75"/>
                </a:solidFill>
                <a:latin typeface="Calibri"/>
              </a:rPr>
              <a:t>MATERIAŁY DYDAKTYCZNE</a:t>
            </a:r>
          </a:p>
        </p:txBody>
      </p:sp>
      <p:pic>
        <p:nvPicPr>
          <p:cNvPr id="3" name="Picture 2" descr="Payload_logo_grey_dark_125px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8487" y="1417320"/>
            <a:ext cx="3474720" cy="55471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22960" y="2926080"/>
            <a:ext cx="10543032" cy="1463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05000"/>
              </a:lnSpc>
              <a:spcAft>
                <a:spcPts val="400"/>
              </a:spcAft>
            </a:pPr>
            <a:r>
              <a:rPr sz="3400" b="1">
                <a:solidFill>
                  <a:srgbClr val="363B40"/>
                </a:solidFill>
                <a:latin typeface="Calibri"/>
              </a:rPr>
              <a:t>RRAP
Ocena ryzyka radykalizacji w więzieniach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463040" y="4434840"/>
            <a:ext cx="9262872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0000"/>
              </a:lnSpc>
              <a:spcAft>
                <a:spcPts val="400"/>
              </a:spcAft>
            </a:pPr>
            <a:r>
              <a:rPr sz="1600" b="0">
                <a:solidFill>
                  <a:srgbClr val="1A1C1F"/>
                </a:solidFill>
                <a:latin typeface="Calibri"/>
              </a:rPr>
              <a:t>Projekt R2PRIS: skrining podatności w ogólnej populacji osadzonych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4400" y="5989320"/>
            <a:ext cx="10362895" cy="32004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400" b="0">
                <a:solidFill>
                  <a:srgbClr val="6A6F75"/>
                </a:solidFill>
                <a:latin typeface="Calibri"/>
              </a:rPr>
              <a:t>Poznań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WSPARCIE, NIE STYGMAT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Filozofia narzędzia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822960" y="2011680"/>
            <a:ext cx="10543032" cy="2926080"/>
          </a:xfrm>
          <a:prstGeom prst="roundRect">
            <a:avLst>
              <a:gd name="adj" fmla="val 8000"/>
            </a:avLst>
          </a:prstGeom>
          <a:solidFill>
            <a:srgbClr val="F6DBD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331720"/>
            <a:ext cx="9418320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0000"/>
              </a:lnSpc>
              <a:spcAft>
                <a:spcPts val="400"/>
              </a:spcAft>
            </a:pPr>
            <a:r>
              <a:rPr sz="2200" b="1">
                <a:solidFill>
                  <a:srgbClr val="B4161B"/>
                </a:solidFill>
                <a:latin typeface="Calibri"/>
              </a:rPr>
              <a:t>Wysoka podatność to wskazanie do WSPARCIA, nie represji. Represja wobec podatnego tylko potwierdza narrację o wrogim systemie i pcha go w objęcia grupy.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KRYTYCZNE SPOJRZENIE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Czego RRAP nie udowodnił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Skromne zaplecze walidacyjne — brak opublikowanych badań rzetelności i trafności predykcyjnej.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Podatność w więzieniu jest niemal powszechna, a radykalizacja rzadka → wysoki odsetek fałszywych alarmów.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Logika broni się tylko dopóty, dopóki wynik uruchamia WSPARCIE (mentoring, zajęcia, rodzina), a nie segregację czy zaostrzenie rygoru.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Krok I wymaga od dyrekcji oceny WŁASNych polityk i warunków — instytucjonalnie trudny, ale najtańsze interwencje leżą właśnie tam.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MIEJSCE W ZESTAWIE METODYK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Kiedy które narzędzie — mapa wyboru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548640" y="1481328"/>
          <a:ext cx="11210542" cy="27432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97119"/>
                <a:gridCol w="2893043"/>
                <a:gridCol w="4520380"/>
              </a:tblGrid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Sytuacja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Narzędzie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200" b="1">
                          <a:solidFill>
                            <a:srgbClr val="FFFFFF"/>
                          </a:solidFill>
                          <a:latin typeface="Calibri"/>
                        </a:rPr>
                        <a:t>Dlaczego</a:t>
                      </a:r>
                    </a:p>
                  </a:txBody>
                  <a:tcPr marL="64008" marR="64008" marT="18288" marB="18288" anchor="ctr">
                    <a:solidFill>
                      <a:srgbClr val="363B40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Skrining całej populacji osadzonych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RRAP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podatność, zanim pojawi się przestępstwo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Ukierunkowana detekcja dżihadyzmu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DRAVY-3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wskaźniki obserwacyjne, progi empiryczne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Wykryty przypadek — pełna ocena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VERA-2R / ERG 22+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analiza ekspercka i plan zarządzania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Pomiar zmiany postaw osadzonego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SQAT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samoopis przed i po oddziaływaniach</a:t>
                      </a:r>
                    </a:p>
                  </a:txBody>
                  <a:tcPr marL="64008" marR="64008" marT="18288" marB="18288" anchor="ctr">
                    <a:solidFill>
                      <a:srgbClr val="F1F2F3"/>
                    </a:solidFill>
                  </a:tcPr>
                </a:tc>
              </a:tr>
              <a:tr h="457200">
                <a:tc>
                  <a:txBody>
                    <a:bodyPr wrap="square"/>
                    <a:lstStyle/>
                    <a:p>
                      <a:pPr algn="l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Analogiczny skrining poza murami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IR46 / VAF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ctr"/>
                      <a:r>
                        <a:rPr sz="1150" b="0">
                          <a:solidFill>
                            <a:srgbClr val="1A1C1F"/>
                          </a:solidFill>
                          <a:latin typeface="Calibri"/>
                        </a:rPr>
                        <a:t>społeczność, szkoła, samorząd</a:t>
                      </a:r>
                    </a:p>
                  </a:txBody>
                  <a:tcPr marL="64008" marR="64008" marT="18288" marB="18288" anchor="ctr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DO DALSZEJ LEKTURY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Materiały źródłowe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Esgalhado, G., i wsp. (2018). R2PRIS — Radicalisation Screening Tool. Erasmus+.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R2PRIS — Multi-level in-prison radicalisation prevention: certification training.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European Commission (2018). Conference on Radicalisation in Prisons — Event Report.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Cornwall, S., Molenkamp, M. (2018). Developing, implementing and using risk assessment for VEOs. RAN Ex Post Paper.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13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WPROWADZENIE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Cały zakład patrzy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2377440"/>
            <a:ext cx="11210544" cy="228600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43000" y="2377440"/>
            <a:ext cx="9930384" cy="2286000"/>
          </a:xfrm>
          <a:prstGeom prst="rect">
            <a:avLst/>
          </a:prstGeom>
          <a:noFill/>
        </p:spPr>
        <p:txBody>
          <a:bodyPr wrap="square" lIns="0" rIns="0" tIns="0" bIns="0" anchor="ctr">
            <a:spAutoFit/>
          </a:bodyPr>
          <a:lstStyle/>
          <a:p>
            <a:pPr algn="ctr">
              <a:lnSpc>
                <a:spcPct val="125000"/>
              </a:lnSpc>
              <a:spcAft>
                <a:spcPts val="400"/>
              </a:spcAft>
            </a:pPr>
            <a:r>
              <a:rPr sz="1900" b="1">
                <a:solidFill>
                  <a:srgbClr val="363B40"/>
                </a:solidFill>
                <a:latin typeface="Calibri"/>
              </a:rPr>
              <a:t>Zamiast pilnować tylko skazanych ekstremistów — uczy personel wychwytywać PODATNOŚĆ u zwykłych osadzonych.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GENEZA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Skąd RRAP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Powstał w europejskim projekcie R2PRIS (Erasmus+), koordynowanym przez portugalski BSAFE LAB (Pedro das Neves).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Założenie konstrukcyjne: radykalizacji w więzieniu nie da się zrozumieć, patrząc wyłącznie na osadzonego.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Analiza trzech poziomów naraz: intraindywidualnego, interindywidualnego (grupa) i INSTYTUCJONALNEGO (sam zakład).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O wejściu na ścieżkę decyduje nie obecność pojedynczych czynników, lecz ich WZAJEMNE oddziaływanie.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METODOLOGIA R2PRIS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Cztery kroki analizy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Krok I — zakład jako czynnik ryzyka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77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polityka przyjęć i rozmieszczania, współpraca ze służbami, zdolność personelu, niedobory kadrowe, przeludnienie, poniżające warunki.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492240" y="162763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Krok II — zagrożenia w populacji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92240" y="228600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gangi religijno-ideologiczne, charyzmatyczni liderzy, ekstremistyczni kapelani, „weterani” terroryzmu jako magnesy.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48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F1F2F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77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Krok III — podatni osadzeni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777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identyfikacja osób szczególnie narażonych na radykalizację (o czym dalej).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3794760"/>
            <a:ext cx="5486400" cy="214884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92240" y="3959352"/>
            <a:ext cx="5029200" cy="6400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450" b="1">
                <a:solidFill>
                  <a:srgbClr val="363B40"/>
                </a:solidFill>
                <a:latin typeface="Calibri"/>
              </a:rPr>
              <a:t>Krok IV — interakcja czynników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92240" y="4617720"/>
            <a:ext cx="5029200" cy="11887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50" b="0">
                <a:solidFill>
                  <a:srgbClr val="1A1C1F"/>
                </a:solidFill>
                <a:latin typeface="Calibri"/>
              </a:rPr>
              <a:t>analiza współwystępowania czynników ze wszystkich trzech poziomów w danym zakładzie.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STRUKTURA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Zestaw narzędzi dla trzech szczebli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548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E3E5E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822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363B40"/>
                </a:solidFill>
                <a:latin typeface="Calibri"/>
              </a:rPr>
              <a:t>Trzy instrumenty + CIRA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Helicopter View (dyrekcja): przegląd strategii i czynników instytucjonalnych.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FBOG (pierwsza linia): jakościowa lista obserwacji zmian w 6 domenach.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IRS (personel merytoryczny): właściwy skrining indywidualny.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363B40"/>
                </a:solidFill>
                <a:latin typeface="Calibri"/>
              </a:rPr>
              <a:t>•  </a:t>
            </a:r>
            <a:r>
              <a:rPr sz="1300" b="0">
                <a:solidFill>
                  <a:srgbClr val="1A1C1F"/>
                </a:solidFill>
                <a:latin typeface="Calibri"/>
              </a:rPr>
              <a:t>CIRA: ocena gotowości zakładu na incydenty krytyczne.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263640" y="1463040"/>
            <a:ext cx="5486400" cy="4617720"/>
          </a:xfrm>
          <a:prstGeom prst="roundRect">
            <a:avLst>
              <a:gd name="adj" fmla="val 8000"/>
            </a:avLst>
          </a:prstGeom>
          <a:solidFill>
            <a:srgbClr val="36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6537960" y="1645920"/>
            <a:ext cx="4937760" cy="4572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1550" b="1">
                <a:solidFill>
                  <a:srgbClr val="FFFFFF"/>
                </a:solidFill>
                <a:latin typeface="Calibri"/>
              </a:rPr>
              <a:t>IRS — 9 wymiarów podatności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37960" y="2194560"/>
            <a:ext cx="4937760" cy="3749039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Niepewność emocjonalna, samoocena, potrzeba przynależności.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Dystans do społeczeństwa, poczucie wyższości grupy.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Legitymizacja terroryzmu, fuzja tożsamości, aktywizm.</a:t>
            </a:r>
          </a:p>
          <a:p>
            <a:pPr>
              <a:lnSpc>
                <a:spcPct val="115000"/>
              </a:lnSpc>
              <a:spcAft>
                <a:spcPts val="700"/>
              </a:spcAft>
            </a:pPr>
            <a:r>
              <a:rPr sz="1300" b="0">
                <a:solidFill>
                  <a:srgbClr val="FFFFFF"/>
                </a:solidFill>
                <a:latin typeface="Calibri"/>
              </a:rPr>
              <a:t>•  </a:t>
            </a:r>
            <a:r>
              <a:rPr sz="1300" b="0">
                <a:solidFill>
                  <a:srgbClr val="FFFFFF"/>
                </a:solidFill>
                <a:latin typeface="Calibri"/>
              </a:rPr>
              <a:t>39 pozycji na skali 1–5 + pozycje ochronne.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KROK III W PRAKTYCE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Kto jest „podatny” — profil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Historia zachowań przemocowych, postawy antyspołeczne, kryzys osobisty połączony z niską samooceną.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Poczucie wiktymizacji, naruszona tożsamość i wyobcowanie, potrzeba przynależności do wzmacniającej wspólnoty.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Chęć „zmazania” wcześniejszych czynów, poszukiwanie duchowe, potrzeba zewnętrznego winnego, krzywdy polityczne.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Zaburzenia psychiczne dotyczą tylko drobnego ułamka tej grupy — podatność to przede wszystkim KRYZYS i POTRZEBY, nie patologia.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SENS POWTARZANEGO SKRININGU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Profil podatności przed i po oddziaływaniach</a:t>
            </a:r>
          </a:p>
        </p:txBody>
      </p:sp>
      <p:pic>
        <p:nvPicPr>
          <p:cNvPr id="4" name="Picture 3" descr="rrap_profil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9561" y="1440180"/>
            <a:ext cx="6512571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2960" y="5989320"/>
            <a:ext cx="10515600" cy="41148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12000"/>
              </a:lnSpc>
              <a:spcAft>
                <a:spcPts val="400"/>
              </a:spcAft>
            </a:pPr>
            <a:r>
              <a:rPr sz="1050" b="0">
                <a:solidFill>
                  <a:srgbClr val="6A6F75"/>
                </a:solidFill>
                <a:latin typeface="Calibri"/>
              </a:rPr>
              <a:t>Wymiary „miękkie” (niepewność, samoocena, potrzeba przynależności) reagują na wsparcie. Przykład poglądowy.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KROK I NA PRZYKŁADZIE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Zakład pod lupą — Helicopter View w praktyce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Czy przy przyjęciu skazanego za przestępstwo z nienawiści ktokolwiek ocenia jego podatność i wpływowość?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Czy rozmieszczenie ekstremistów jest DECYZJĄ (koncentracja? rozproszenie? izolacja?), czy przypadkiem — a każda strategia ma udokumentowane wady.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Czy kapelani i wolontariusze przechodzą weryfikację? Czy personel nocnej zmiany wie, komu zgłosić zmianę zachowania — i czy ktokolwiek to czyta?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Najtańsze interwencje — kanał raportowania, weryfikacja wolontariuszy, świadoma polityka rozmieszczeń — leżą po stronie ORGANIZACJI, nie osadzonych.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92608"/>
            <a:ext cx="1106424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1200" b="1">
                <a:solidFill>
                  <a:srgbClr val="6A6F75"/>
                </a:solidFill>
                <a:latin typeface="Calibri"/>
              </a:rPr>
              <a:t>RUSZTOWANIE WYMIARÓW IRS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566928"/>
            <a:ext cx="11064240" cy="6858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00000"/>
              </a:lnSpc>
              <a:spcAft>
                <a:spcPts val="400"/>
              </a:spcAft>
            </a:pPr>
            <a:r>
              <a:rPr sz="2900" b="1">
                <a:solidFill>
                  <a:srgbClr val="363B40"/>
                </a:solidFill>
                <a:latin typeface="Calibri"/>
              </a:rPr>
              <a:t>Cztery fazy radykalizacji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1481328"/>
            <a:ext cx="11064240" cy="46177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Wymiary rozpięto na modelu: pre-radykalizacja → samoidentyfikacja → indoktrynacja → militancja.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Te same wymiary w fazie wstępnej mierzą PODATNOŚĆ (samotność, kryzys tożsamości), a w fazie indoktrynacji — GŁĘBOKOŚĆ zanurzenia.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0">
                <a:solidFill>
                  <a:srgbClr val="1A1C1F"/>
                </a:solidFill>
                <a:latin typeface="Calibri"/>
              </a:rPr>
              <a:t>Punkt przejścia „wsparcie → pogłębiona ocena” wypada tam, gdzie wymiary treściowe rosną szybciej niż wymiary potrzeb.</a:t>
            </a:r>
          </a:p>
          <a:p>
            <a:pPr>
              <a:lnSpc>
                <a:spcPct val="115000"/>
              </a:lnSpc>
              <a:spcAft>
                <a:spcPts val="900"/>
              </a:spcAft>
            </a:pPr>
            <a:r>
              <a:rPr sz="1500" b="0">
                <a:solidFill>
                  <a:srgbClr val="363B40"/>
                </a:solidFill>
                <a:latin typeface="Calibri"/>
              </a:rPr>
              <a:t>•  </a:t>
            </a:r>
            <a:r>
              <a:rPr sz="1500" b="1">
                <a:solidFill>
                  <a:srgbClr val="1A1C1F"/>
                </a:solidFill>
                <a:latin typeface="Calibri"/>
              </a:rPr>
              <a:t>Słabość wspólna ze „schodami” Moghaddama: część osadzonych przeskakuje fazy w tempie tygodni — dlatego skrining musi być POWTARZANY.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8640" y="6473952"/>
            <a:ext cx="868680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l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Magazyn Payload — materiały dydaktyczne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247120" y="6473952"/>
            <a:ext cx="411480" cy="27432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r">
              <a:lnSpc>
                <a:spcPct val="112000"/>
              </a:lnSpc>
              <a:spcAft>
                <a:spcPts val="400"/>
              </a:spcAft>
            </a:pPr>
            <a:r>
              <a:rPr sz="900" b="0">
                <a:solidFill>
                  <a:srgbClr val="6A6F75"/>
                </a:solidFill>
                <a:latin typeface="Calibri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