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502920"/>
            <a:ext cx="1036289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6A6F75"/>
                </a:solidFill>
                <a:latin typeface="Calibri"/>
              </a:rPr>
              <a:t>MATERIAŁY DYDAKTYCZNE</a:t>
            </a:r>
          </a:p>
        </p:txBody>
      </p:sp>
      <p:pic>
        <p:nvPicPr>
          <p:cNvPr id="3" name="Picture 2" descr="Payload_logo_grey_dark_125p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487" y="1417320"/>
            <a:ext cx="3474720" cy="554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2926080"/>
            <a:ext cx="10543032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3400" b="1">
                <a:solidFill>
                  <a:srgbClr val="363B40"/>
                </a:solidFill>
                <a:latin typeface="Calibri"/>
              </a:rPr>
              <a:t>JSORRAT-II
Aktuarialna miara ryzyka dla nieletnich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4434840"/>
            <a:ext cx="9262872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400"/>
              </a:spcAft>
            </a:pPr>
            <a:r>
              <a:rPr sz="1600" b="0">
                <a:solidFill>
                  <a:srgbClr val="1A1C1F"/>
                </a:solidFill>
                <a:latin typeface="Calibri"/>
              </a:rPr>
              <a:t>Epperson: 12 pozycji statycznych kodowanych z akt urzędowych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989320"/>
            <a:ext cx="10362895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400" b="0">
                <a:solidFill>
                  <a:srgbClr val="6A6F75"/>
                </a:solidFill>
                <a:latin typeface="Calibri"/>
              </a:rPr>
              <a:t>Poznań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LICZBA POPRAWNA, WNIOSEK — 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Nadużycie, przed którym trzeba przestrzegać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2011680"/>
            <a:ext cx="10543032" cy="2926080"/>
          </a:xfrm>
          <a:prstGeom prst="roundRect">
            <a:avLst>
              <a:gd name="adj" fmla="val 8000"/>
            </a:avLst>
          </a:prstGeom>
          <a:solidFill>
            <a:srgbClr val="F6DB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331720"/>
            <a:ext cx="9418320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400"/>
              </a:spcAft>
            </a:pPr>
            <a:r>
              <a:rPr sz="2200" b="1">
                <a:solidFill>
                  <a:srgbClr val="B4161B"/>
                </a:solidFill>
                <a:latin typeface="Calibri"/>
              </a:rPr>
              <a:t>Wynik „średniego ryzyka” użyty w izolacji jako argument za zakładem o zaostrzonym rygorze i rejestrem. Standardy ATSA jednoznacznie zakazują opierania takich decyzji na pojedynczej mierze.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KRYTYCZNE SPOJRZENIE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Autorzy mówią „stop” — i spór o 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Twórcy NIE autoryzują użycia sądowego poza jurysdykcjami, gdzie narzędzie zwalidowano (Utah, Iowa, Kalifornia).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Krytyka z drugiej strony (Ralph): skoro ilorazy ryzyka replikują się między stanami, wymóg osobnej walidacji bywa nadmierny.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Pozycje 1–6 wymagają formalnych zarzutów — czyn ujawniony w terapii, ale niezarzucony, nie podniesie wyniku (chroni przed dowolnością, zaniża część spraw).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Dla warunków polskich: zastosowanie wyłącznie szkoleniowe i porównawcze — obok ERASOR i J-SOAP-II, nigdy zamiast nich.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MIEJSCE W ZESTAWIE METODYK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Kiedy które narzędzie — mapa wyboru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481328"/>
          <a:ext cx="11210542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77934"/>
                <a:gridCol w="2893043"/>
                <a:gridCol w="4339565"/>
              </a:tblGrid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Sytuacja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Narzędzie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Dlaczego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Szybka kotwica z akt urzędowych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JSORRAT-II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12 pozycji, znakomita zgodność kodowania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Pełna ocena i pomiar zmiany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ERASOR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osąd SPJ, czynniki dynamiczne co 6 mies.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Profil terapeutyczny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J-SOAP-II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skale statyczne + dynamiczne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Dorosły sprawca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Static-99R / RM2000 / VRAG-R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narzędzia dla populacji 18+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Ryzyko radykalizacji nieletniego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VAF / IR46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odrębna kategoria zagrożeń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DO DALSZEJ LEKTURY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Materiały źródłowe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Epperson, D. L., Ralston, C. A. (2014). Development and Validation of the JSORRAT-II. Sexual Abuse, 27(6).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Ralston, C. A., Epperson, D. L., Edwards, S. R. (2016). Cross-Validation of the JSORRAT-II in Iowa. Sexual Abuse, 28(6).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Epperson, D. L., Ralston, C. A. (2009). JSORRAT-II Scoring Guidelines.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Caldwell, M. F. (2016). Quantifying the Decline in Juvenile Sexual Recidivism Rates. Psychology, Public Policy, and Law.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WPROWADZENIE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Lekcja pokory naukowej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37744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43000" y="2377440"/>
            <a:ext cx="9930384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5000"/>
              </a:lnSpc>
              <a:spcAft>
                <a:spcPts val="400"/>
              </a:spcAft>
            </a:pPr>
            <a:r>
              <a:rPr sz="1900" b="1">
                <a:solidFill>
                  <a:srgbClr val="363B40"/>
                </a:solidFill>
                <a:latin typeface="Calibri"/>
              </a:rPr>
              <a:t>Na próbie rozwojowej trafność 0,89. W walidacjach krzyżowych: 0,65–0,70. Najlepszy w cyklu wykład o kurczeniu się walidacyjnym.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PODSTAWA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Czym jest JSORRAT-II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W pełni aktuarialne narzędzie dla chłopców 12–18 lat z orzeczeniem za przestępstwo seksualne.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12 statycznych pozycji kodowanych WYŁĄCZNIE z dokumentów urzędowych.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Przedmiot predykcji wąski i jasny: nowe przestępstwo seksualne przed ukończeniem 18 lat.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Autor: Douglas Epperson — współtwórca MnSOST-R (skala dla dorosłych); ta sama, twarda filozofia aktuarialna przeniesiona na nieletnich.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GENEZA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Wzorcowa metodologia budowy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Zamiast próby „z łapanki” — próba WYCZERPUJĄCA: wszyscy nieletni z orzeczeniami w Utah 1990–92 (636 przypadków, recydywa 13,2%).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Z szerokiego zestawu pozycji statycznych do skali weszło 12, które w analizie wielozmiennowej najlepiej różnicowały recydywistów.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Taka próba eliminuje pytanie o reprezentatywność — była policzona na CAŁEJ populacji orzeczonych.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Walidacje: Utah 538 (AUC spadło do 0,65), Iowa 529 (0,70).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CO MÓWIĄ DANE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Kurczenie się walidacyjne (shrinkage)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0,89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AUC — próba rozwojowa (Utah)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76928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76928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0,65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76928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AUC — walidacja Utah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3776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113776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0,70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13776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AUC — walidacja Iowa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4572000"/>
            <a:ext cx="1115568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300" b="0">
                <a:solidFill>
                  <a:srgbClr val="1A1C1F"/>
                </a:solidFill>
                <a:latin typeface="Calibri"/>
              </a:rPr>
              <a:t>Pozycje wybrane statystycznie pod jedną próbę zawsze „dopasowują się” do jej przypadkowych osobliwości. JSORRAT-II to podręcznikowy przykład skali tego efektu: z „niemal doskonałej” do „umiarkowanej”.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STRUKTURA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Dwanaście pozycji pod lupą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44752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58368" y="1536192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70432" y="1444752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Liczba orzeczeń za przestępstwa seksualne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103120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658368" y="2194560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0432" y="2103120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Liczba różnych ofiar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2761488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658368" y="2852928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70432" y="2761488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Rozpiętość czasowa historii czynów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419856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58368" y="351129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70432" y="3419856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Czyn popełniony pod nadzorem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078224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658368" y="4169663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70432" y="4078224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Czyn w miejscu publicznym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4736592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658368" y="4828031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70432" y="4736592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Grooming (podstęp, uwodzenie)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63640" y="1444752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6373368" y="1536192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85431" y="1444752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Status terapii celowanej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63640" y="2103120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373368" y="2194560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85431" y="2103120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Udokumentowana wiktymizacja seksualna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263640" y="2761488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6373368" y="2852928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85431" y="2761488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Udokumentowana wiktymizacja fizyczna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263640" y="3419856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373368" y="3511296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85431" y="3419856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Kształcenie specjalne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263640" y="4078224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6373368" y="4169663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885431" y="4078224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Problemy dyscyplinarne w szkole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263640" y="4736592"/>
            <a:ext cx="5486400" cy="566928"/>
          </a:xfrm>
          <a:prstGeom prst="roundRect">
            <a:avLst>
              <a:gd name="adj" fmla="val 16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6373368" y="4828031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00" b="1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885431" y="4736592"/>
            <a:ext cx="4754880" cy="566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0">
                <a:solidFill>
                  <a:srgbClr val="1A1C1F"/>
                </a:solidFill>
                <a:latin typeface="Calibri"/>
              </a:rPr>
              <a:t>Wcześniejsze orzeczenia nieseksualne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48640" y="6108192"/>
            <a:ext cx="111556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Czego NIE ma: postaw, motywacji, empatii, dewiacji — bo nie da się ich rzetelnie wyczytać z akt.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PRÓBA ROZWOJOWA VS WALIDACJE KRZYŻOWE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Trafność w kolejnych badaniach</a:t>
            </a:r>
          </a:p>
        </p:txBody>
      </p:sp>
      <p:pic>
        <p:nvPicPr>
          <p:cNvPr id="4" name="Picture 3" descr="jsorrat2_au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973" y="1440180"/>
            <a:ext cx="6761747" cy="434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5989320"/>
            <a:ext cx="105156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AUC w próbie rozwojowej i walidacjach (Epperson i wsp. 2005; Ralston i wsp. 2016, 2017).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CO MÓWIĄ DANE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Rzetelność świetna, trafność z zastrzeżeniami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Rzetelność kodowania znakomita: ICC 0,89–0,97 (jedenastu koderów na 50 sprawach: 0,67–1,00).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Dla 16–17-latków AUC nieistotne statystycznie — za mało czasu ekspozycji do „recydywy nieletniej”.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Viljoen i wsp. (2008), ośrodek terapeutyczny: świetna zgodność kodowania, ale brak istotnej predykcji.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Czyny „udokumentowane, lecz niezarzucone”: ich dodanie OBNIŻYŁO trafność — pozycje seksualne wymagają formalnych zarzutów.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ARYTMETYKA POZIOMÓW (IOWA)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Co naprawdę znaczy „wysokie ryzyko”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1,5%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poziom 1 (0–1 pkt)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76928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76928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~10%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76928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poziom 2 (2–6 pkt)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3776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113776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18,3%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13776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poziom 3 (7+ pkt)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4572000"/>
            <a:ext cx="1115568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300" b="0">
                <a:solidFill>
                  <a:srgbClr val="1A1C1F"/>
                </a:solidFill>
                <a:latin typeface="Calibri"/>
              </a:rPr>
              <a:t>Różnica kilkunastokrotna — narzędzie różnicuje. Ale nawet w najwyższym poziomie &gt;80% chłopców NIE wraca do czynu; po korekcie o dzisiejszą częstość bazową (≈2,75%) to ok. 6%.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