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J-SOAP-II
Protokół oceny nieletnich sprawców przestępstw seksualnych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Prentky i Righthand: profil czterech skal dla chłopców w wieku 12–18 lat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63B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4884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ED1C23"/>
                </a:solidFill>
                <a:latin typeface="Calibri"/>
              </a:rPr>
              <a:t>SKALA 2 /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5176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600" b="1">
                <a:solidFill>
                  <a:srgbClr val="FFFFFF"/>
                </a:solidFill>
                <a:latin typeface="Calibri"/>
              </a:rPr>
              <a:t>Zachowania impulsywne i antyspołeczne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977639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>
                <a:solidFill>
                  <a:srgbClr val="C9CCCF"/>
                </a:solidFill>
                <a:latin typeface="Calibri"/>
              </a:rPr>
              <a:t>8 pozycji statycznych — ogólna przestępczość i impulsywność. Najsilniejszy predyktor recydywy ogólnej.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SKALA 2 (8 POZYCJI) — POZYCJE 9–10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Pozycje protokołu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58191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0020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Stabilność opiekunów (do 10 r.ż.)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48840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Liczba zmian opiekunów przed 10 rokiem życia; „zmiana” musi trwać co najmniej 6 miesięcy.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581912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mieszkał z rodzicami biologicznymi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1–2 zmiany opiekunów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3 i więcej zmian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913631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93192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Wszechobecny gniew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80559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Powtarzająca się agresja słowna, groźby, przemoc fizyczna wobec WIELU celów w WIELU sytuacjach (rodzice, rówieśnicy, nauczyciele, zwierzęta).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913631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dowodów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sporadyczne wybuchy lub wąski zakres celów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utrwalony wzorzec: wiele celów, wiele sytuacji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SKALA 2 (8 POZYCJI) — POZYCJE 11–12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Pozycje protokołu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58191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0020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Problemy z zachowaniem w szkole (do 8 klasy)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48840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Wagary, bójki z kontaktem fizycznym, poważne interwencje wychowawcze — bez problemów wynikających z trudności poznawczych.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581912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wyraźnych problemów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kilka odosobnionych incydentów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liczne incydenty, zawieszenia lub wydalenie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913631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93192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Zaburzenia zachowania przed 10 r.ż.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80559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Utrwalony wzorzec: (1) łamanie zasad, (2) naruszanie praw innych, (3) niszczenie i agresja — w szkole, w domu, w środowisku.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913631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dowodów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1–2 kryteria obecne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wszystkie 3 kryteria obecne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SKALA 2 (8 POZYCJI) — POZYCJE 13–14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Pozycje protokołu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58191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0020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Przestępczość nieletniego (10–17 lat)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48840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Nieseksualne zachowania przestępcze: wandalizm, wykroczenia porządkowe, bójki, broń, kradzieże, przestępstwa drogowe. Nie tylko czyny zarzucone formalnie.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581912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lub pojedynczy incydent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2–3 kategorie zachowań albo jeden poważny epizod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4+ kategorii lub liczne incydenty w 2–3 kategoriach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913631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93192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Zatrzymania lub zarzuty przed 16 r.ż.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80559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Formalne zatrzymania/zarzuty (seksualne i nieseksualne) przed ukończeniem 16 lat; skazanie niewymagane.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913631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jednokrotnie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więcej niż raz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SKALA 2 (8 POZYCJI) — POZYCJE 15–16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Pozycje protokołu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58191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0020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Różnorodność typów przestępstw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48840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Liczba KATEGORII czynów formalnie zarzuconych: seksualne, przeciwko osobie, przeciwko mieniu, oszustwa, narkotykowe, drogowe, porządkowe, inne.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581912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1 kategoria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2 kategorie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3 i więcej kategorii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913631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93192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Przemoc fizyczna / ekspozycja na przemoc w rodzinie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80559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Doświadczenie przemocy ze strony opiekunów lub bycie świadkiem przemocy domowej.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913631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/ nieznane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przemoc bez obrażeń wymagających leczenia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przemoc częsta lub ciężka (obrażenia wymagające leczenia)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63B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4884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ED1C23"/>
                </a:solidFill>
                <a:latin typeface="Calibri"/>
              </a:rPr>
              <a:t>SKALA 3 /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5176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600" b="1">
                <a:solidFill>
                  <a:srgbClr val="FFFFFF"/>
                </a:solidFill>
                <a:latin typeface="Calibri"/>
              </a:rPr>
              <a:t>Interwencja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977639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>
                <a:solidFill>
                  <a:srgbClr val="C9CCCF"/>
                </a:solidFill>
                <a:latin typeface="Calibri"/>
              </a:rPr>
              <a:t>7 pozycji dynamicznych — odpowiedzialność, motywacja i postawy. Oceniaj całość zachowań przestępczych, nie tylko czyny seksualne.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SKALA 3 (7 POZYCJI) — POZYCJE 17–18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Pozycje protokołu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58191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0020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Przyjęcie odpowiedzialności za czyny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48840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Czy nieletni przyjmuje pełną odpowiedzialność, bez przerzucania winy na ofiarę, kolegów, policję czy „okoliczności”.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581912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pełna odpowiedzialność, bez umniejszania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częściowa odpowiedzialność, umniejszanie bez zaprzeczania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odpowiedzialności lub pełne zaprzeczanie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913631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93192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Wewnętrzna motywacja do zmiany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80559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Czy przeżywa czyny jako niezgodne z sobą i autentycznie chce się zmienić — czy tylko unika konsekwencji.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913631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autentyczne poruszenie i chęć zmiany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motywacja mieszana: konflikt wewnętrzny + strach przed karą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motywacji wewnętrznej lub wyłącznie zewnętrzna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SKALA 3 (7 POZYCJI) — POZYCJE 19–20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Pozycje protokołu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58191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0020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Rozumienie czynników ryzyka i strategii zaradczych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48840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Czy zna swoje wyzwalacze, błędy myślenia i sytuacje wysokiego ryzyka — i czy umie stosować strategie zaradcze.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581912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dobre rozumienie i stosowanie strategii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rozumienie częściowe, niekonsekwentne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rozumienie słabe lub żadne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913631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93192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Empatia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80559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Zdolność współodczuwania — wobec ofiar i innych osób. Odróżniaj uczucia autentyczne od deklaracji „pod publiczkę”.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913631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autentyczna, uogólniona empatia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empatia deklaratywna, czysto intelektualna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empatii, bezwzględność wobec dobra innych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SKALA 3 (7 POZYCJI) — POZYCJE 21–23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Pozycje protokołu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14173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58191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0020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Wyrzuty sumienia i poczucie winy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48840"/>
            <a:ext cx="63093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Autentyczny żal z powodu czynów — emocjonalny, wyrażany bez zachęty; nie mylić ze wstydem przed karą.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581912"/>
            <a:ext cx="420624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autentyczny żal, także wobec innych ofiar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żal poznawczy lub egocentryczny (wstyd, strach)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wyrzutów sumienia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971800"/>
            <a:ext cx="11210544" cy="14173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13639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15468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Zniekształcenia poznawcze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703320"/>
            <a:ext cx="63093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Przekonania usprawiedliwiające czyny: „wyglądała na starszą”, „sam zaczął”, „nikogo nie skrzywdziłem”.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136392"/>
            <a:ext cx="420624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zniekształceń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sporadyczne wypowiedzi usprawiedliwiające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częste zniekształcenia poznawcze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526280"/>
            <a:ext cx="11210544" cy="14173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77240" y="469087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70916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Jakość relacji rówieśniczych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257800"/>
            <a:ext cx="63093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Aktywność społeczna, wiek i charakter kolegów, udział w zorganizowanych zajęciach.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0" y="4690872"/>
            <a:ext cx="420624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aktywny społecznie, rówieśnicy nieprzestępczy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nieliczni koledzy lub środowisko mieszane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izolacja społeczna albo rówieśnicy głównie przestępczy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63B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4884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ED1C23"/>
                </a:solidFill>
                <a:latin typeface="Calibri"/>
              </a:rPr>
              <a:t>SKALA 4 /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5176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600" b="1">
                <a:solidFill>
                  <a:srgbClr val="FFFFFF"/>
                </a:solidFill>
                <a:latin typeface="Calibri"/>
              </a:rPr>
              <a:t>Stabilność społeczna i adaptacja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977639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>
                <a:solidFill>
                  <a:srgbClr val="C9CCCF"/>
                </a:solidFill>
                <a:latin typeface="Calibri"/>
              </a:rPr>
              <a:t>5 pozycji dynamicznych — wyłącznie ostatnie 6 miesięcy w środowisku otwartym. Pomijana u osadzonych w warunkach zamkniętych powyżej 6 miesięcy.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Czym jest J-SOAP-II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63040"/>
            <a:ext cx="6675120" cy="4754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0">
                <a:solidFill>
                  <a:srgbClr val="1A1C1F"/>
                </a:solidFill>
                <a:latin typeface="Calibri"/>
              </a:rPr>
              <a:t>Autorzy: Robert Prentky i Sue Righthand (2003); rozwinięcie J-SOAP z 2000 r.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1">
                <a:solidFill>
                  <a:srgbClr val="1A1C1F"/>
                </a:solidFill>
                <a:latin typeface="Calibri"/>
              </a:rPr>
              <a:t>Populacja: chłopcy 12–18 lat, po wyroku LUB jedynie z uwiarygodnioną historią zachowań seksualnie agresywnych (niekoniecznie skazani).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0">
                <a:solidFill>
                  <a:srgbClr val="1A1C1F"/>
                </a:solidFill>
                <a:latin typeface="Calibri"/>
              </a:rPr>
              <a:t>Lista kontrolna czynników ryzyka opracowana empirycznie — do systematycznego przeglądu akt i wywiadu; nie wymaga zgody badanego na „test”.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0">
                <a:solidFill>
                  <a:srgbClr val="1A1C1F"/>
                </a:solidFill>
                <a:latin typeface="Calibri"/>
              </a:rPr>
              <a:t>28 pozycji, każda punktowana 0–1–2 na podstawie WSZYSTKICH dostępnych źródeł.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1">
                <a:solidFill>
                  <a:srgbClr val="1A1C1F"/>
                </a:solidFill>
                <a:latin typeface="Calibri"/>
              </a:rPr>
              <a:t>Wynik: proporcje ryzyka dla 4 skal — BEZ oficjalnych progów odcięcia; interpretacja zawsze w kontekście całości przypadku.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50" b="0">
                <a:solidFill>
                  <a:srgbClr val="363B40"/>
                </a:solidFill>
                <a:latin typeface="Calibri"/>
              </a:rPr>
              <a:t>•  </a:t>
            </a:r>
            <a:r>
              <a:rPr sz="1450" b="0">
                <a:solidFill>
                  <a:srgbClr val="1A1C1F"/>
                </a:solidFill>
                <a:latin typeface="Calibri"/>
              </a:rPr>
              <a:t>Zalecane: ocena przez dwóch niezależnych oceniających i uzgodnienie punktacji.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79" y="1463040"/>
            <a:ext cx="4114800" cy="475488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26679" y="173736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FFFFFF"/>
                </a:solidFill>
                <a:latin typeface="Calibri"/>
              </a:rPr>
              <a:t>Zasada ostrożności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26679" y="2286000"/>
            <a:ext cx="3657600" cy="3566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Gdy informacje są niepełne lub niejasne — punktuj W DÓŁ (w kierunku niższego ryzyka) i odnotuj, że wynik może być niedoszacowany.
Nigdy nie zgaduj. Wynik oparty na domysłach jest gorszy niż brak wyniku.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SKALA 4 (5 POZYCJI) — POZYCJE 24–25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Pozycje protokołu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58191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0020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Radzenie sobie z popędem seksualnym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48840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Czy popęd wyrażany jest w sposób społecznie akceptowalny i niekrzywdzący; każdy akt przymusu = automatycznie 2.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581912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wyrażanie właściwe, relacje adekwatne do wieku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właściwe przeważnie; maks. 2 incydenty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słabe: częste zachowania dewiacyjne lub przymusowe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913631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93192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Radzenie sobie z gniewem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80559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Sposób wyrażania złości w relacjach, w szkole/pracy i wśród znajomych (nie mylić z poz. 10 — tu oceniamy TERAZ).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913631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gniew wyrażany właściwie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właściwie przeważnie; maks. 4 incydenty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słabo: 5 i więcej incydentów niewłaściwego gniewu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SKALA 4 (5 POZYCJI) — POZYCJE 26–28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Pozycje protokołu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14173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58191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0020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Stabilność aktualnej sytuacji życiowej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48840"/>
            <a:ext cx="63093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Stabilność domu/placówki: przeprowadzki, konflikty, przemoc, uzależnienia, granice wokół seksualności, sytuacje wysokiego ryzyka.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581912"/>
            <a:ext cx="420624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sytuacja stabilna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niestabilność umiarkowana, źródła przejściowe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niestabilność poważna, chroniczna (lub każde b. poważne źródło)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971800"/>
            <a:ext cx="11210544" cy="14173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13639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15468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Stabilność w szkole lub pracy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703320"/>
            <a:ext cx="63093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Wagary, spóźnienia, zawieszenia, używki w szkole; w pracy: absencje, zwolnienia. Nie uczy się i nie pracuje = 1.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136392"/>
            <a:ext cx="420624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stabilnie (maks. 1 incydent)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niestabilnie (2–3 incydenty)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wysoce niestabilnie (4 i więcej incydentów)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526280"/>
            <a:ext cx="11210544" cy="14173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77240" y="469087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70916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Pozytywne systemy wsparcia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257800"/>
            <a:ext cx="63093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Wspierająca rodzina, przyjaciele, terapeuci, kuratorzy; zajęcia zorganizowane, wspólnoty.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0" y="4690872"/>
            <a:ext cx="420624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szerokie wsparcie (3+ źródła)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częściowe wsparcie (1–2 źródła)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wsparcia albo wyłącznie „wsparcie” negatywne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PUNKTACJA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Obliczanie wyniku: proporcje ryzyka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2697480" cy="18288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31520" y="1627632"/>
            <a:ext cx="411480" cy="41148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148840"/>
            <a:ext cx="23317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>
                <a:solidFill>
                  <a:srgbClr val="363B40"/>
                </a:solidFill>
                <a:latin typeface="Calibri"/>
              </a:rPr>
              <a:t>Zsumuj punkty w każdej skali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788920"/>
            <a:ext cx="2331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np. skala 2: pozycje 9–16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29000" y="1463040"/>
            <a:ext cx="2697480" cy="18288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3611880" y="1627632"/>
            <a:ext cx="411480" cy="41148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11880" y="2148840"/>
            <a:ext cx="23317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>
                <a:solidFill>
                  <a:srgbClr val="363B40"/>
                </a:solidFill>
                <a:latin typeface="Calibri"/>
              </a:rPr>
              <a:t>Podziel przez maksimum skali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1880" y="2788920"/>
            <a:ext cx="2331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skala 1 i 2: /16, skala 3: /14, skala 4: /10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59" y="1463040"/>
            <a:ext cx="2697480" cy="18288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492240" y="1627632"/>
            <a:ext cx="411480" cy="41148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2148840"/>
            <a:ext cx="23317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>
                <a:solidFill>
                  <a:srgbClr val="363B40"/>
                </a:solidFill>
                <a:latin typeface="Calibri"/>
              </a:rPr>
              <a:t>Otrzymujesz % ryzyka skali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2788920"/>
            <a:ext cx="2331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np. 8/16 = 50% dla skali 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89719" y="1463040"/>
            <a:ext cx="2697480" cy="18288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372599" y="1627632"/>
            <a:ext cx="411480" cy="41148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72599" y="2148840"/>
            <a:ext cx="23317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>
                <a:solidFill>
                  <a:srgbClr val="363B40"/>
                </a:solidFill>
                <a:latin typeface="Calibri"/>
              </a:rPr>
              <a:t>Wynik ogólny: suma / 56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72599" y="2788920"/>
            <a:ext cx="2331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(lub /46 bez skali 4 u osadzonych)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611880"/>
            <a:ext cx="11210544" cy="246888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3794760"/>
            <a:ext cx="106984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FFFFFF"/>
                </a:solidFill>
                <a:latin typeface="Calibri"/>
              </a:rPr>
              <a:t>Dlaczego bez progów odcięcia?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297680"/>
            <a:ext cx="1069848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FFFFFF"/>
                </a:solidFill>
                <a:latin typeface="Calibri"/>
              </a:rPr>
              <a:t>•  </a:t>
            </a:r>
            <a:r>
              <a:rPr sz="1350" b="1">
                <a:solidFill>
                  <a:srgbClr val="FFFFFF"/>
                </a:solidFill>
                <a:latin typeface="Calibri"/>
              </a:rPr>
              <a:t>Autorzy celowo NIE publikują progów „niskie/wysokie” — baza recydywy nieletnich jest zbyt zmienna między populacjami.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FFFFFF"/>
                </a:solidFill>
                <a:latin typeface="Calibri"/>
              </a:rPr>
              <a:t>•  </a:t>
            </a:r>
            <a:r>
              <a:rPr sz="1350" b="0">
                <a:solidFill>
                  <a:srgbClr val="FFFFFF"/>
                </a:solidFill>
                <a:latin typeface="Calibri"/>
              </a:rPr>
              <a:t>Proporcje służą do porównywania profilu skal u jednej osoby i śledzenia zmiany w czasie (skale 3–4).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FFFFFF"/>
                </a:solidFill>
                <a:latin typeface="Calibri"/>
              </a:rPr>
              <a:t>•  </a:t>
            </a:r>
            <a:r>
              <a:rPr sz="1350" b="0">
                <a:solidFill>
                  <a:srgbClr val="FFFFFF"/>
                </a:solidFill>
                <a:latin typeface="Calibri"/>
              </a:rPr>
              <a:t>J-SOAP-II to lista kontrolna wspierająca ocenę kliniczno-śledczą — nie automat decyzyjny.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INTERPRETACJA — DOBÓR INTERWENCJI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Profil interpretacyjny: skala 1 × skala 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468880" y="1691640"/>
            <a:ext cx="4480560" cy="20574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670048" y="1828800"/>
            <a:ext cx="4078224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S1 wysoka + S2 niska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70048" y="2313432"/>
            <a:ext cx="4078224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Problem specyficznie seksualny: terapia ukierunkowana na przestępczość seksualną. NIE mieszać z „twardymi” przestępcami — to pogarsza rokowanie.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086600" y="1691640"/>
            <a:ext cx="4480560" cy="205740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287768" y="1828800"/>
            <a:ext cx="4078224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FFFFFF"/>
                </a:solidFill>
                <a:latin typeface="Calibri"/>
              </a:rPr>
              <a:t>S1 wysoka + S2 wysoka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87768" y="2313432"/>
            <a:ext cx="4078224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FFFFFF"/>
                </a:solidFill>
                <a:latin typeface="Calibri"/>
              </a:rPr>
              <a:t>Najwyższe ryzyko: intensywny nadzór, rozważ placówkę; terapia seksuologiczna + antyprzestępcza równolegle.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68880" y="3886200"/>
            <a:ext cx="4480560" cy="20574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670048" y="4023360"/>
            <a:ext cx="4078224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S1 niska + S2 niska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70048" y="4507992"/>
            <a:ext cx="4078224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Czyn prawdopodobnie sytuacyjny: psychoedukacja (seksualność, granice, umiejętności społeczne), ograniczona interwencja.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086600" y="3886200"/>
            <a:ext cx="4480560" cy="20574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87768" y="4023360"/>
            <a:ext cx="4078224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S1 niska + S2 wysoka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87768" y="4507992"/>
            <a:ext cx="4078224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Czyn seksualny jako element ogólnej przestępczości: interwencje antyprzestępcze + krótka psychoedukacja seksuologiczna.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68880" y="137160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00" b="0">
                <a:solidFill>
                  <a:srgbClr val="6A6F75"/>
                </a:solidFill>
                <a:latin typeface="Calibri"/>
              </a:rPr>
              <a:t>wiersze: skala 1 (popęd seksualny) • kolumny: skala 2 (antyspołeczność)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2377440"/>
            <a:ext cx="17830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363B40"/>
                </a:solidFill>
                <a:latin typeface="Calibri"/>
              </a:rPr>
              <a:t>SKALA 1
WYSOKA →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4480560"/>
            <a:ext cx="17830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363B40"/>
                </a:solidFill>
                <a:latin typeface="Calibri"/>
              </a:rPr>
              <a:t>SKALA 1
NISKA →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LOGIKA POMIARU J-SOAP-II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Statyczne a dynamiczne — ujęcie graficzne</a:t>
            </a:r>
          </a:p>
        </p:txBody>
      </p:sp>
      <p:pic>
        <p:nvPicPr>
          <p:cNvPr id="4" name="Picture 3" descr="jsoap_dynamik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510" y="1440180"/>
            <a:ext cx="6404674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Skale 1–2 (statyczne) się nie zmieniają; postęp terapii widać wyłącznie w skalach 3–4. Przykład poglądowy — ilustracja logiki pomiaru.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BADANIA WALIDACYJNE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Co mówią dane: korelacje z recydywą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338328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800" b="1">
                <a:solidFill>
                  <a:srgbClr val="ED1C23"/>
                </a:solidFill>
                <a:latin typeface="Calibri"/>
              </a:rPr>
              <a:t>3×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267712"/>
            <a:ext cx="33832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wyższa ponowna rearestacja seksualna u nieletnich z WYSOKĄ skalą 2 (9,8% vs 2,9%)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89120" y="1554480"/>
            <a:ext cx="338328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200" b="1">
                <a:solidFill>
                  <a:srgbClr val="ED1C23"/>
                </a:solidFill>
                <a:latin typeface="Calibri"/>
              </a:rPr>
              <a:t>α do 0,95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89120" y="2267712"/>
            <a:ext cx="33832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spójność wewnętrzna skal 2–4 (skala 1 słabsza)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38160" y="1554480"/>
            <a:ext cx="338328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200" b="1">
                <a:solidFill>
                  <a:srgbClr val="ED1C23"/>
                </a:solidFill>
                <a:latin typeface="Calibri"/>
              </a:rPr>
              <a:t>4 czynniki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38160" y="2267712"/>
            <a:ext cx="33832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struktura skal potwierdzona analizą głównych składowych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566160"/>
            <a:ext cx="11210544" cy="25146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3730752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363B40"/>
                </a:solidFill>
                <a:latin typeface="Calibri"/>
              </a:rPr>
              <a:t>Wzorce korelacji między skalami a zachowaniem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206240"/>
            <a:ext cx="10698480" cy="1783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1">
                <a:solidFill>
                  <a:srgbClr val="1A1C1F"/>
                </a:solidFill>
                <a:latin typeface="Calibri"/>
              </a:rPr>
              <a:t>Skala 1 koreluje z liczbą ofiar (im wyższy wynik, tym więcej ofiar) i z ofiarami płci męskiej; wiąże się z recydywą SEKSUALNĄ.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1">
                <a:solidFill>
                  <a:srgbClr val="1A1C1F"/>
                </a:solidFill>
                <a:latin typeface="Calibri"/>
              </a:rPr>
              <a:t>Skala 2 koreluje z liczbą aresztowań i recydywą OGÓLNĄ (nieseksualną); wysoka skala 2 = profil ogólnoprzestępczy.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Skale 3 i 4 są dynamiczne: mierzą postęp terapii i adaptację — ich spadek w kolejnych ocenach to sygnał poprawy.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Ograniczenia i przestrogi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64592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Populacja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502920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Walidacja dotyczy chłopców 12–18 lat. Nie stosuj do dziewcząt, dzieci młodszych ani dorosłych — dla nich istnieją odrębne narzędzia.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0" y="164592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Brak progów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148840"/>
            <a:ext cx="502920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Żaden wynik nie oznacza automatycznie „wysokiego ryzyka”. Interpretacja wymaga kontekstu rozwojowego i klinicznego.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397764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Zmienność rozwojowa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480560"/>
            <a:ext cx="502920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Nastolatek zmienia się szybko — ocena starsza niż 6 miesięcy jest nieaktualna; skale 3–4 oceniaj cyklicznie.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397764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Niepełne dane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4480560"/>
            <a:ext cx="502920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Punktowanie zachowawcze przy brakach danych może NIEDOSZACOWAĆ ryzyka — odnotuj to w raporcie.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ZASTOSOWANIE W PRAKTYCE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Procedura oceny krok po kroku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81328"/>
            <a:ext cx="11210544" cy="694944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49808" y="160020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554480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Zgromadzenie źródeł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46320" y="1554480"/>
            <a:ext cx="667512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akta sprawy, dokumentacja szkolna, medyczna i terapeutyczna, wywiady z opiekunami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267712"/>
            <a:ext cx="11210544" cy="694944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49808" y="2386584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40864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Ocena części statycznej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2340864"/>
            <a:ext cx="667512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skale 1–2: historia czynów i zachowań — te wyniki nie zmienią się w kolejnych ocenach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054096"/>
            <a:ext cx="11210544" cy="694944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49808" y="3172968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7320" y="3127248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Ocena części dynamicznej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3127248"/>
            <a:ext cx="667512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skale 3–4: postawy i adaptacja; skalę 4 pomiń u osadzonych &gt; 6 mies.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840480"/>
            <a:ext cx="11210544" cy="694944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49808" y="395935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3913632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Wyliczenie proporcji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46320" y="3913632"/>
            <a:ext cx="667512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wyniki skal w % + wynik ogólny; najlepiej dwóch oceniających i uzgodnienie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626864"/>
            <a:ext cx="11210544" cy="694944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49808" y="4745736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17320" y="4700016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Wnioski i zalecenia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46320" y="4700016"/>
            <a:ext cx="667512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profil S1×S2 → rodzaj terapii i poziom nadzoru; raport dla sądu/kuratora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5413248"/>
            <a:ext cx="11210544" cy="694944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749808" y="553212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17320" y="5486400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Ponowna ocena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46320" y="5486400"/>
            <a:ext cx="667512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co 6 miesięcy lub po istotnej zmianie sytuacji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Struktura: 4 skale, 28 pozycji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00" b="1">
                <a:solidFill>
                  <a:srgbClr val="6A6F75"/>
                </a:solidFill>
                <a:latin typeface="Calibri"/>
              </a:rPr>
              <a:t>CZĘŚĆ I — CZYNNIKI STATYCZNE (historia)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783080"/>
            <a:ext cx="5486400" cy="19659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77240" y="196596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1984248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Popęd i zaabsorbowanie seksualne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514600"/>
            <a:ext cx="493776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8 pozycji: wcześniejsze zarzuty, liczba ofiar, ofiara-chłopiec, czas trwania, planowanie, zseksualizowana agresja, hiperseksualność, własna wiktymizacja.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931920"/>
            <a:ext cx="5486400" cy="19659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411480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4133087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Zachowania impulsywne i antyspołeczne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663440"/>
            <a:ext cx="493776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8 pozycji: stabilność opiekunów, wszechobecny gniew, problemy szkolne, zaburzenia zachowania, przestępczość nieletniego, zatrzymania przed 16 r.ż., różnorodność przestępstw, przemoc w domu.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63640" y="137160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00" b="1">
                <a:solidFill>
                  <a:srgbClr val="6A6F75"/>
                </a:solidFill>
                <a:latin typeface="Calibri"/>
              </a:rPr>
              <a:t>CZĘŚĆ II — CZYNNIKI DYNAMICZNE (zmienne)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1783080"/>
            <a:ext cx="5486400" cy="19659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92240" y="1965960"/>
            <a:ext cx="457200" cy="457200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0" y="1984248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Interwencja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7960" y="2514600"/>
            <a:ext cx="493776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7 pozycji: odpowiedzialność, motywacja do zmiany, rozumienie czynników ryzyka, empatia, wyrzuty sumienia, zniekształcenia poznawcze, relacje rówieśnicze.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3931920"/>
            <a:ext cx="5486400" cy="19659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492240" y="4114800"/>
            <a:ext cx="457200" cy="457200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86600" y="4133087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Stabilność społeczna (ostatnie 6 mies.)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4663440"/>
            <a:ext cx="493776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5 pozycji: radzenie sobie z popędem, radzenie sobie z gniewem, stabilność sytuacji życiowej, stabilność w szkole/pracy, systemy wsparcia. POMIJANA u osadzonych w warunkach zamkniętych &gt; 6 mies.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ZASADY KODOWANIA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Jak punktujemy: 0 – 1 – 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3712463" cy="17373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103120" y="1691640"/>
            <a:ext cx="603504" cy="603504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423160"/>
            <a:ext cx="3310128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czynnik ryzyka NIEOBECNY — brak wiarygodnych dowodów jego występowania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62272" y="1463040"/>
            <a:ext cx="3712463" cy="17373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016752" y="1691640"/>
            <a:ext cx="603504" cy="603504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63440" y="2423160"/>
            <a:ext cx="3310128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obecność CZĘŚCIOWA lub niejasna — informacje sugerują czynnik, ale są niepełne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375904" y="1463040"/>
            <a:ext cx="3712463" cy="173736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9930384" y="1691640"/>
            <a:ext cx="603504" cy="60350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2200" b="1">
                <a:solidFill>
                  <a:srgbClr val="363B40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7072" y="2423160"/>
            <a:ext cx="3310128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FFFFFF"/>
                </a:solidFill>
                <a:latin typeface="Calibri"/>
              </a:rPr>
              <a:t>czynnik WYRAŹNIE OBECNY — potwierdzony, spełnia opis pozycji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566160"/>
            <a:ext cx="11155680" cy="2468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Punktuj na podstawie WSZYSTKICH źródeł: akta sprawy, dokumentacja szkolna i terapeutyczna, wywiady, samoopis — chyba że opis pozycji stanowi inaczej.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1">
                <a:solidFill>
                  <a:srgbClr val="1A1C1F"/>
                </a:solidFill>
                <a:latin typeface="Calibri"/>
              </a:rPr>
              <a:t>Część pozycji ma własne, doprecyzowane kotwice (np. liczba ofiar: 0 = jedna, 1 = dwie, 2 = trzy i więcej) — zawsze stosuj kotwice z opisu pozycji.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Skala 3: oceniaj CAŁOŚĆ zachowań przestępczych, nie tylko czyny seksualne.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Skala 4: oceniaj wyłącznie ostatnie 6 miesięcy życia w środowisku otwartym.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Przed pierwszą prawdziwą oceną wykonaj kilka ocen ćwiczebnych — trening ma kluczowe znaczenie dla rzetelności.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63B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4884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ED1C23"/>
                </a:solidFill>
                <a:latin typeface="Calibri"/>
              </a:rPr>
              <a:t>SKALA 1 /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5176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600" b="1">
                <a:solidFill>
                  <a:srgbClr val="FFFFFF"/>
                </a:solidFill>
                <a:latin typeface="Calibri"/>
              </a:rPr>
              <a:t>Popęd i zaabsorbowanie seksualne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977639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>
                <a:solidFill>
                  <a:srgbClr val="C9CCCF"/>
                </a:solidFill>
                <a:latin typeface="Calibri"/>
              </a:rPr>
              <a:t>8 pozycji statycznych — historia zachowań seksualnych. Koreluje z liczbą ofiar i recydywą seksualną.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SKALA 1 (8 POZYCJI) — POZYCJE 1–2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Pozycje protokołu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58191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0020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Wcześniejsze zarzuty o przestępstwa seksualne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48840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Liczba wcześniejszych, formalnie zarzuconych przestępstw seksualnych z kontaktem fizycznym. Nie liczymy czynu bieżącego; skazanie nie jest wymagane.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581912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jedno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więcej niż jedno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913631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93192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Liczba ofiar wykorzystania seksualnego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80559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Wszystkie znane ofiary wykorzystania z kontaktem fizycznym — z każdego wiarygodnego źródła, nie tylko z zarzutów.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913631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jedna znana ofiara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dwie ofiary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trzy lub więcej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SKALA 1 (8 POZYCJI) — POZYCJE 3–4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Pozycje protokołu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58191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0020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Ofiara płci męskiej w wieku dziecięcym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48840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Wykorzystanie chłopca ≤ 10 lat, co najmniej 4 lata młodszego od sprawcy (u starszych ofiar — tylko przy wyraźnej przemocy fizycznej).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581912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takich ofiar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jedna znana ofiara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dwie lub więcej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913631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93192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Czas trwania historii przestępstw seksualnych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80559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Od pierwszego znanego czynu z kontaktem do czynu bieżącego; uwzględniamy wiarygodne relacje i samoopis, nie tylko zarzuty.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913631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tylko jeden znany czyn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wiele czynów w okresie ≤ 6 miesięcy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wiele czynów w okresie &gt; 6 miesięcy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SKALA 1 (8 POZYCJI) — POZYCJE 5–6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Pozycje protokołu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58191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0020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Stopień zaplanowania przestępstw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48840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Przemyślenie i premedytacja: modus operandi, wybór ofiary i miejsca, grooming, manipulacja. Punktuj czyn o NAJWIĘKSZYM stopniu planowania.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581912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planowania — czyny impulsywne, okazjonalne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łagodne planowanie: fantazje, elementy groomingu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wyraźny modus operandi, czyn „wyreżyserowany”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913631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93192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Zseksualizowana agresja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80559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Agresja ponad konieczną do popełnienia czynu (ekspresyjna): celowe zadawanie bólu, poniżanie, upokarzanie ofiary.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913631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agresji ponad konieczną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łagodna: groźby, szarpanie, popychanie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znaczna: bicie, obrażenia, celowe poniżanie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SKALA 1 (8 POZYCJI) — POZYCJE 7–8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Pozycje protokołu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581912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0020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Popęd i zaabsorbowanie seksualne (hiperseksualność)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48840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Nadmierna aktywność lub zaabsorbowanie seksualne ponad normę rozwojową: parafilie, kompulsywna masturbacja i pornografia, seksualizacja języka, przygodne kontakty.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0" y="1581912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1–2 przejawy zachowań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3–5 odnotowanych przejawów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6 i więcej przejawów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3913631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931920"/>
            <a:ext cx="5760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Historia własnej wiktymizacji seksualnej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80559"/>
            <a:ext cx="63093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Czy nieletni sam był ofiarą wykorzystania seksualnego; ciężar zdarzeń ocenia się po penetracji, przemocy i obrażeniach.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913631"/>
            <a:ext cx="420624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0 = </a:t>
            </a:r>
            <a:r>
              <a:rPr sz="1050" b="0">
                <a:solidFill>
                  <a:srgbClr val="1A1C1F"/>
                </a:solidFill>
                <a:latin typeface="Calibri"/>
              </a:rPr>
              <a:t>brak znanej wiktymizacji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1 = </a:t>
            </a:r>
            <a:r>
              <a:rPr sz="1050" b="0">
                <a:solidFill>
                  <a:srgbClr val="1A1C1F"/>
                </a:solidFill>
                <a:latin typeface="Calibri"/>
              </a:rPr>
              <a:t>wykorzystanie bez penetracji i bez nadmiernej przemocy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2 = </a:t>
            </a:r>
            <a:r>
              <a:rPr sz="1050" b="0">
                <a:solidFill>
                  <a:srgbClr val="1A1C1F"/>
                </a:solidFill>
                <a:latin typeface="Calibri"/>
              </a:rPr>
              <a:t>wykorzystanie z penetracją, przemocą lub obrażeniami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