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502920"/>
            <a:ext cx="1036289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6A6F75"/>
                </a:solidFill>
                <a:latin typeface="Calibri"/>
              </a:rPr>
              <a:t>MATERIAŁY DYDAKTYCZNE</a:t>
            </a:r>
          </a:p>
        </p:txBody>
      </p:sp>
      <p:pic>
        <p:nvPicPr>
          <p:cNvPr id="3" name="Picture 2" descr="Payload_logo_grey_dark_125p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487" y="1417320"/>
            <a:ext cx="3474720" cy="554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2926080"/>
            <a:ext cx="10543032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3400" b="1">
                <a:solidFill>
                  <a:srgbClr val="363B40"/>
                </a:solidFill>
                <a:latin typeface="Calibri"/>
              </a:rPr>
              <a:t>ERG 22+
Wytyczne Oceny Ryzyka Ekstremizmu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4434840"/>
            <a:ext cx="9262872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400"/>
              </a:spcAft>
            </a:pPr>
            <a:r>
              <a:rPr sz="1600" b="0">
                <a:solidFill>
                  <a:srgbClr val="1A1C1F"/>
                </a:solidFill>
                <a:latin typeface="Calibri"/>
              </a:rPr>
              <a:t>Anglia i Walia: obowiązkowa ocena osób skazanych za przestępstwa o charakterze ekstremistycznym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989320"/>
            <a:ext cx="1036289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400" b="0">
                <a:solidFill>
                  <a:srgbClr val="6A6F75"/>
                </a:solidFill>
                <a:latin typeface="Calibri"/>
              </a:rPr>
              <a:t>Poznań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63B4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4884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700" b="1">
                <a:solidFill>
                  <a:srgbClr val="ED1C23"/>
                </a:solidFill>
                <a:latin typeface="Calibri"/>
              </a:rPr>
              <a:t>CO POKAZAŁA ANALIZA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51760"/>
            <a:ext cx="1033272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600" b="1">
                <a:solidFill>
                  <a:srgbClr val="FFFFFF"/>
                </a:solidFill>
                <a:latin typeface="Calibri"/>
              </a:rPr>
              <a:t>Analiza psychometryczna Ministerstwa Sprawiedliwości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977639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>
                <a:solidFill>
                  <a:srgbClr val="C9CCCF"/>
                </a:solidFill>
                <a:latin typeface="Calibri"/>
              </a:rPr>
              <a:t>310 rzeczywistych, operacyjnych raportów ERG 22+ — z wynikami także niewygodnymi.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CZĘSTOŚĆ W POPULACJI SKAZANYCH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Które czynniki naprawdę pracują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Najczęstsze (&gt;40% „silnie obecny”)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1. zadośćuczynienie niesprawiedliwości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3. tożsamość, sens i przynależność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8. motywacja polityczno-moralna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11. okresy przejściowe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14. nadmierna identyfikacja  •  17. usprawiedliwianie  •  18. szkodliwe środki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Rzadkie (&gt;60% „brak”)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6. dominacja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9. oportunizm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13. zdrowie psychiczne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19. szkodliwe cele ostateczne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22. historia kryminalna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ANALIZA JAKOŚCI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Twarda krytyka pozycji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9 czynników — statystycznie bez zarzutu; 8 — niejednoznacznych.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5 czynników SUBSTANDARDOWYCH: oportunizm, wsparcie rodziny, okresy przejściowe, zdrowie psychiczne, historia kryminalna.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Dwa ostatnie (zdrowie psychiczne, historia kryminalna) zawiodły na WSZYSTKICH metrykach.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Słaby wynik pozycji ≠ brak związku z ryzykiem — pozycja w danym brzmieniu nie wnosi spójnej informacji.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Zbieg z TRAP-18: także tam historia kryminalna i zaburzenie psychiczne najsłabiej różnicowały. Dwa programy badawcze podpowiadają to samo.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NAJCIEKAWSZY WYNIK ANALIZY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Dwie ścieżki do ekstremizmu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Zaangażowanie to DWA wymiary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Analiza czynnikowa: wymiar zaangażowania rozpada się na dwie wiązki.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IDEOLOGICZNA (czynniki 1, 2, 8): krzywda, obrona, motywacja polityczno-moralna.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POZAIDEOLOGICZNA (czynniki 3, 5, 11): tożsamość, ekscytacja, punkty zwrotne.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Model czterowymiarowy pasował do danych lepiej niż trójwymiarowy.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FFFFFF"/>
                </a:solidFill>
                <a:latin typeface="Calibri"/>
              </a:rPr>
              <a:t>Wniosek dla praktyki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Część ludzi wchodzi w ekstremizm przez PRZEKONANIA, część — przez POTRZEBY OSOBISTE.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Młodzi częściej ścieżką pozaideologiczną: tożsamość, przygoda, przynależność.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Każda ścieżka wymaga innej interwencji: praca nad narracją vs nad tożsamością i środowiskiem.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ANALIZA PSYCHOMETRYCZNA MOJ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Częstość czynników — ujęcie graficzne</a:t>
            </a:r>
          </a:p>
        </p:txBody>
      </p:sp>
      <p:pic>
        <p:nvPicPr>
          <p:cNvPr id="4" name="Picture 3" descr="erg22_czestos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891" y="1440180"/>
            <a:ext cx="7451911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5989320"/>
            <a:ext cx="10515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Siedem czynników „silnie obecnych” u ponad 40% skazanych; pięć rzadkich. Wartości przybliżone.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WARSZTAT OCENIAJĄCEGO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Jak wygląda ocena w praktyce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Ocena w pierwszych 12 miesiącach kary; współpraca z osadzonym (wywiad lub relacja pisemna).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Odmowa udziału → ocena z dokumentów, ale i tak ujawniana osadzonemu do wglądu.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Formularz jest pomocniczy („ściągawka pamięciowa”) — NIE punktuje się go ani nie sumuje.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Brak oficjalnych przedziałów ryzyka: produktem jest narracja, sformułowanie sprawy i rekomendacje.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Obowiązek uwzględnienia czynników chroniących oraz kontekstu polityczno-społecznego.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CZEGO ARCHITEKTURA MA PILNOWAĆ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Zasada nadrzędna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011680"/>
            <a:ext cx="10543032" cy="2926080"/>
          </a:xfrm>
          <a:prstGeom prst="roundRect">
            <a:avLst>
              <a:gd name="adj" fmla="val 8000"/>
            </a:avLst>
          </a:prstGeom>
          <a:solidFill>
            <a:srgbClr val="F6DB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331720"/>
            <a:ext cx="9418320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400"/>
              </a:spcAft>
            </a:pPr>
            <a:r>
              <a:rPr sz="2200" b="1">
                <a:solidFill>
                  <a:srgbClr val="B4161B"/>
                </a:solidFill>
                <a:latin typeface="Calibri"/>
              </a:rPr>
              <a:t>Wysokie zaangażowanie osoby, która nigdy nie planowała przemocy, nie może automatycznie stać się etykietą „wysokie ryzyko”.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KRYTYCZNE SPOJRZENIE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Ograniczenia, o których trzeba mówić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Trafności predykcyjnej nie da się rzetelnie zmierzyć (rzadkość recydywy) — narzędzie wspiera ZARZĄDZANIE, nie prognozę.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Kalibracja na skazanych, głównie dżihadystach — kobiety, nieletni, nowe fale ekstremizmu to ekstrapolacja.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Pełny podręcznik nie jest jawny — utrudnia niezależną weryfikację (opublikowanie analizy psychometrycznej było odpowiedzią na tę presję).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Ocenie podlegają wszyscy skazani „w związku z ekstremizmem”, w tym za czyny bez przemocy — ryzyko skrótu myślowego.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MIEJSCE W ZESTAWIE METODYK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Kiedy które narzędzie — mapa wyboru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481328"/>
          <a:ext cx="11210542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97119"/>
                <a:gridCol w="2893043"/>
                <a:gridCol w="4520380"/>
              </a:tblGrid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Sytuacja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Narzędzie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Dlaczego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Skazany za przestępstwo ekstremistyczne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ERG 22+ / VERA-2R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pełna ocena; ERG prostszy, VERA-2R szerzej udokumentowana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Ocena podatności młodzieży (Channel)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VAF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te same 3 wymiary, bez punktacji — wsparcie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Samotny sprawca przed czynem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TRAP-18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zachowania ostrzegawcze, nie kazuistyka więzienna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Skrining w populacji więziennej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RRAP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podatność, zanim pojawi się przestępstwo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Pomiar zmiany po programie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SQAT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samoopis uzupełnia ocenę ekspercką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 DALSZEJ LEKTURY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Materiały źródłowe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Lloyd, M., Dean, C. (2015). The development of structured guidelines for assessing risk in extremist offenders. JTAM, 2(1).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Powis, B., Randhawa-Horne, K., Bishopp, D. (2019). An examination of the structural properties of the ERG 22+. Ministry of Justice.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Elliott, I. A., Randhawa-Horne, K., Hambly, O. (2023). The Extremism Risk Guidance 22+: An exploratory psychometric analysis. MoJ.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Herzog-Evans, M. (2018). A comparison of two SPJ tools for violent extremism (VERA-2 i ERG 22+). European Journal of Probation, 10(1).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Webster, S., i wsp. (2017). Process evaluation of the Structured Risk Guidance for extremist offenders. HMPPS.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ERG 22+ w brytyjskim systemie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37744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43000" y="2377440"/>
            <a:ext cx="9930384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5000"/>
              </a:lnSpc>
              <a:spcAft>
                <a:spcPts val="400"/>
              </a:spcAft>
            </a:pPr>
            <a:r>
              <a:rPr sz="1900" b="1">
                <a:solidFill>
                  <a:srgbClr val="363B40"/>
                </a:solidFill>
                <a:latin typeface="Calibri"/>
              </a:rPr>
              <a:t>Od 2011 r. obowiązkowa ocena każdego skazanego za przestępstwo o charakterze ekstremistycznym w Anglii i Walii.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 co osobne narzędzie dla ekstremistów?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Typowy skazany terrorysta bywa zaprzeczeniem typowego przestępcy z użyciem przemocy.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Nierzadko: wykształcony, bez historii kryminalnej, stabilna rodzina i praca — komplet cech, które w klasycznych narzędziach uchodzą za OCHRONNE.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Klasyczne narzędzia ryzyka przemocy (np. HCR-20) po prostu nie przystają do sprawców motywowanych ideologicznie.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Odpowiedź brytyjska: ERG 22+ — 22 czynniki w 3 wymiarach, ustrukturyzowany osąd profesjonalny (SPJ).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LLOYD I DEAN, HMPPS 2011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Czym jest ERG 22+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Fakty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22 czynniki w 3 wymiarach: zaangażowanie (13), zamiar (6), zdolność (3).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Klasyfikacja: silnie obecny (2) / częściowo (1) / brak (0).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Znak „+”: oceniający może dodać czynniki idiosynkratyczne, ważne w danej sprawie.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Właściciel i szkoleniowiec: HMPPS; szkolenie dwudniowe, rejestr oceniających.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Produkt to nie liczba, lecz SFORMUŁOWANIE sprawy (formulation).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FFFFFF"/>
                </a:solidFill>
                <a:latin typeface="Calibri"/>
              </a:rPr>
              <a:t>Do czego służy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Rozmieszczenie skazanego i dobór programów (m.in. Healthy Identity Intervention).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Decyzje o przepustkach i warunkowym zwolnieniu.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Plany odbywania kary i zarządzanie ryzykiem.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Ocena w pierwszych 12 miesiącach kary; powtarzana przy zmianach.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GENEZA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Jak powstało — indukcyjnie, z praktyki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Fundament to nie przegląd literatury, lecz ANALIZA PRZYPADKÓW: praca kliniczna z blisko 50 skazanymi terrorystami.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Porównanie profili kryminogennych ekstremistów i przestępców pospolitych na danych systemu OASys.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Weryfikacja ustaleń na 12 ekstremistach pod dozorem w społeczności.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Poprzednik SRG poddany niezależnej ewaluacji (NatCen) + warsztat z 35 kuratorami → model trójwymiarowy.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Panel ekspertów zasugerował podejście formułacyjne (analiza funkcjonalna), nie listę kontrolną. Wdrożenie: 2011.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DLACZEGO TO WAŻNE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Teoretyczne podstawy — głównonurtowe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Teoria działania przemyślanego (Ajzen i Fishbein).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Teoria tożsamości społecznej (Tajfel i Turner).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Model czynników przyciągających i wypychających (Bjørgo i Horgan).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Model Dobrego Życia (Ward); złożoność integratywna (Suedfeld); autorytaryzm (Altemeyer).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Mocne, uznane podstawy odróżniają ERG od narzędzi opartych wyłącznie na literaturze terrorystycznej i ułatwiają integrację z praktyką penitencjarną.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TRZY PYTANIA ŚLEDCZE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Dlaczego zaangażowanie – zamiar – zdolność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Co opisuje każdy wymiar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ZAANGAŻOWANIE — droga wejścia: potrzeby i podatności, które ekstremizm zaspokoił.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ZAMIAR — gotowość do szkody: można być zaangażowanym i nigdy nie zaakceptować przemocy.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ZDOLNOŚĆ — możliwości sprawcze: umiejętności, kontakty, zasoby.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Po co rozdzielenie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Reakcja na główny błąd wczesnych ocen: utożsamianie radykalnych przekonań z niebezpieczeństwem.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Wielu skazanych ma wysokie zaangażowanie przy niskim zamiarze (posiadanie materiałów, finansowanie).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Traktowanie ich jak niedoszłych zamachowców byłoby niesprawiedliwe i kontrproduktywne.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CZYNNIKI 1–13 Z 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Wymiar ZAANGAŻOWANIE (13 czynników)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44752"/>
            <a:ext cx="5486400" cy="561702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58368" y="1533579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70432" y="1444752"/>
            <a:ext cx="4754880" cy="56170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Potrzeba zadośćuczynienia niesprawiedliwości i wyrażenia krzywdy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097894"/>
            <a:ext cx="5486400" cy="561702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658368" y="2186722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0432" y="2097894"/>
            <a:ext cx="4754880" cy="56170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Potrzeba obrony przed zagrożeniami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751037"/>
            <a:ext cx="5486400" cy="561702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658368" y="2839865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70432" y="2751037"/>
            <a:ext cx="4754880" cy="56170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Potrzeba tożsamości, sensu i przynależności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404180"/>
            <a:ext cx="5486400" cy="561702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58368" y="3493008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70432" y="3404180"/>
            <a:ext cx="4754880" cy="56170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Potrzeba statusu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057323"/>
            <a:ext cx="5486400" cy="561702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58368" y="4146150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70432" y="4057323"/>
            <a:ext cx="4754880" cy="56170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Potrzeba ekscytacji, koleżeństwa i przygody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4710466"/>
            <a:ext cx="5486400" cy="561702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658368" y="4799293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70432" y="4710466"/>
            <a:ext cx="4754880" cy="56170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Potrzeba dominacji nad innymi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5363609"/>
            <a:ext cx="5486400" cy="561702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658368" y="54524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70432" y="5363609"/>
            <a:ext cx="4754880" cy="56170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Podatność na indoktrynację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63640" y="1444752"/>
            <a:ext cx="5486400" cy="561702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373368" y="1533579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85431" y="1444752"/>
            <a:ext cx="4754880" cy="56170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Motywacja polityczna lub moralna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263640" y="2097894"/>
            <a:ext cx="5486400" cy="561702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6373368" y="2186722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85431" y="2097894"/>
            <a:ext cx="4754880" cy="56170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Zaangażowanie oportunistyczne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263640" y="2751037"/>
            <a:ext cx="5486400" cy="561702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373368" y="2839865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85431" y="2751037"/>
            <a:ext cx="4754880" cy="56170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Wsparcie rodziny lub przyjaciół dla ekstremizmu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263640" y="3404180"/>
            <a:ext cx="5486400" cy="561702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6373368" y="3493008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885431" y="3404180"/>
            <a:ext cx="4754880" cy="56170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Okresy przejściowe (życiowe punkty zwrotne)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263640" y="4057323"/>
            <a:ext cx="5486400" cy="561702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6373368" y="4146150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85431" y="4057323"/>
            <a:ext cx="4754880" cy="56170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Wpływ i kontrola grupy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263640" y="4710466"/>
            <a:ext cx="5486400" cy="561702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6373368" y="4799293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885431" y="4710466"/>
            <a:ext cx="4754880" cy="56170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Problemy zdrowia psychicznego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8640" y="6108192"/>
            <a:ext cx="111556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Czynniki opisują, DLACZEGO ktoś wszedł w ekstremizm — nie tylko „w co wierzy”.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CZYNNIKI 14–22 Z 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Wymiary ZAMIAR (6) i ZDOLNOŚĆ (3)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ZAMIAR (6)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14. Nadmierna identyfikacja z grupą lub sprawą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15. Myślenie „my–oni”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16. Dehumanizacja wroga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17. Postawy usprawiedliwiające przestępstwo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18. Szkodliwe środki do celu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19. Szkodliwe cele ostateczne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ZDOLNOŚĆ (3)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20. Wiedza, umiejętności i kompetencje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21. Dostęp do sieci, finansowania i sprzętu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22. Historia kryminalna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Zamiar bez zdolności = inne zarządzanie niż zdolność bez zamiaru.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