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502920"/>
            <a:ext cx="10362895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500" b="1">
                <a:solidFill>
                  <a:srgbClr val="6A6F75"/>
                </a:solidFill>
                <a:latin typeface="Calibri"/>
              </a:rPr>
              <a:t>MATERIAŁY DYDAKTYCZNE</a:t>
            </a:r>
          </a:p>
        </p:txBody>
      </p:sp>
      <p:pic>
        <p:nvPicPr>
          <p:cNvPr id="3" name="Picture 2" descr="Payload_logo_grey_dark_125p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8487" y="1417320"/>
            <a:ext cx="3474720" cy="5547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2926080"/>
            <a:ext cx="10543032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3400" b="1">
                <a:solidFill>
                  <a:srgbClr val="363B40"/>
                </a:solidFill>
                <a:latin typeface="Calibri"/>
              </a:rPr>
              <a:t>ERASOR 2.0
Oszacowanie ryzyka recydywy seksualnej nastolatków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63040" y="4434840"/>
            <a:ext cx="9262872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400"/>
              </a:spcAft>
            </a:pPr>
            <a:r>
              <a:rPr sz="1600" b="0">
                <a:solidFill>
                  <a:srgbClr val="1A1C1F"/>
                </a:solidFill>
                <a:latin typeface="Calibri"/>
              </a:rPr>
              <a:t>Worling i Curwen: osąd ustrukturyzowany z „datą ważności”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5989320"/>
            <a:ext cx="10362895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400" b="0">
                <a:solidFill>
                  <a:srgbClr val="6A6F75"/>
                </a:solidFill>
                <a:latin typeface="Calibri"/>
              </a:rPr>
              <a:t>Poznań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OCENA, NIE ETYKIETA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Definicja rzetelności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2011680"/>
            <a:ext cx="10543032" cy="2926080"/>
          </a:xfrm>
          <a:prstGeom prst="roundRect">
            <a:avLst>
              <a:gd name="adj" fmla="val 8000"/>
            </a:avLst>
          </a:prstGeom>
          <a:solidFill>
            <a:srgbClr val="F6DB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331720"/>
            <a:ext cx="9418320" cy="22860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20000"/>
              </a:lnSpc>
              <a:spcAft>
                <a:spcPts val="400"/>
              </a:spcAft>
            </a:pPr>
            <a:r>
              <a:rPr sz="2200" b="1">
                <a:solidFill>
                  <a:srgbClr val="B4161B"/>
                </a:solidFill>
                <a:latin typeface="Calibri"/>
              </a:rPr>
              <a:t>Wynik ma sterować intensywnością terapii i nadzoru „na dziś”, a od następnego pomiaru — być nieaktualny. W pracy z nastolatkami to nie słabość, lecz definicja rzetelności.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KRYTYCZNE SPOJRZENIE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Ograniczenia i warsztat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Empirycznie ukierunkowany osąd, NIE algorytm — ryzyko ogólne to opinia kliniczna wsparta wytycznymi.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Wymaga kompetencji podwójnych: w ocenie adolescentów i rodzin oraz w problematyce agresji seksualnej.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Dane z wielu metod (wywiad, testy, obserwacja, akta) i źródeł (sprawca, ofiara, policja, rodzina, szkoła).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Kategoria „nie wiadomo” jest pełnoprawną odpowiedzią — i listą zadań na kolejne tygodnie.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MIEJSCE W ZESTAWIE METODYK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Kiedy które narzędzie — mapa wyboru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48640" y="1481328"/>
          <a:ext cx="11210542" cy="274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77934"/>
                <a:gridCol w="2893043"/>
                <a:gridCol w="4339565"/>
              </a:tblGrid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Sytuacja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Narzędzie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Dlaczego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Pełna ocena kliniczno-śledcza nastolatka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ERASOR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25 czynników, osąd, pomiar co 6 mies.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Profil terapeutyczny i proporcje ryzyka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J-SOAP-II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skale statyczne i dynamiczne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Szybka kotwica z akt urzędowych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JSORRAT-II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12 pozycji aktuarialnych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Dorosły sprawca seksualny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Static-99R + STABLE/ACUTE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narzędzia dla populacji 18+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Nastolatek — sygnały radykalizacji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VAF / IR46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inna kategoria zagrożeń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DO DALSZEJ LEKTURY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Materiały źródłowe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Worling, J. R., Curwen, T. (2001). The ERASOR 2.0. SAFE-T Program.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Worling, J. R. (2004). The ERASOR: preliminary psychometric data. Sexual Abuse, 16(3).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Boer, D. P., i wsp. (1997). Sexual Violence Risk-20 (SVR-20) — pierwowzór metodologii.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Hanson, R. K., Bussière, M. T. (1998). Predicting relapse: a meta-analysis of sexual offender recidivism studies. JCCP.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WPROWADZENIE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Ocena z datą ważności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377440"/>
            <a:ext cx="11210544" cy="22860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43000" y="2377440"/>
            <a:ext cx="9930384" cy="22860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25000"/>
              </a:lnSpc>
              <a:spcAft>
                <a:spcPts val="400"/>
              </a:spcAft>
            </a:pPr>
            <a:r>
              <a:rPr sz="1900" b="1">
                <a:solidFill>
                  <a:srgbClr val="363B40"/>
                </a:solidFill>
                <a:latin typeface="Calibri"/>
              </a:rPr>
              <a:t>Nastolatek potrafi być inną osobą co pół roku — i na tym założeniu zbudowano ERASOR.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ZAKRES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Czym jest ERASOR i dla kogo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Worling i Curwen, program SAFE-T (Ontario): ryzyko ponownej napaści seksualnej u osób 12–18 lat, które już takiej się dopuściły.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Zakres zakreślony ostro i uczciwie: nie do przestępczości nieseksualnej (YLS/CMI), nie do dorosłych (Static-99), nie do dzieci &lt;12 lat.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Wyrósł z KLINIKI, nie z katedry — długo działającego programu leczenia nieletnich sprawców i ofiar.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Definicje pisane językiem klinicysty, z przykładami zachowań; kodowanie: obecny / częściowo–prawdopodobnie / nieobecny / nie wiadomo.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DLACZEGO WYBRANO TRZECIĄ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Trzy szkoły przewidywania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627632"/>
            <a:ext cx="50292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Nieustrukturyzowany osąd kliniczny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286000"/>
            <a:ext cx="502920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elastyczny, ale zawodny — dwóch ekspertów z tych samych danych wyciąga przeciwne wnioski.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46304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92240" y="1627632"/>
            <a:ext cx="50292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Metoda aktuarialna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92240" y="2286000"/>
            <a:ext cx="502920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wysoka zgodność, testowalne algorytmy — ale nie pomieści wszystkich czynników, pozycje statyczne bezużyteczne dla terapii, „raz wysokie — zawsze wysokie”.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79476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77240" y="3959352"/>
            <a:ext cx="50292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Empirycznie ukierunkowany osąd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4617720"/>
            <a:ext cx="502920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stała lista czynników z badań, BEZ sztywnego sumowania — wybór ERASOR (wzór: SVR-20).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63640" y="379476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92240" y="3959352"/>
            <a:ext cx="50292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Kontekst historyczny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4617720"/>
            <a:ext cx="502920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w chwili powstania nie było ŻADNYCH danych potwierdzających trafność jakiejkolwiek skali aktuarialnej dla nieletnich.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STRUKTURA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Pięć kategorii, 25 czynników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44752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58368" y="1536192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70432" y="1444752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Zainteresowania, postawy i zachowania seksualne (4)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2103120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658368" y="2194560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70432" y="2103120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Historia napaści seksualnych (9) — jedyna kategoria STATYCZNA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2761488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658368" y="2852928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70432" y="2761488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Funkcjonowanie psychospołeczne (6)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63640" y="1444752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373368" y="1536192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85431" y="1444752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Rodzina i środowisko (4)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63640" y="2103120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6373368" y="2194560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85431" y="2103120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Terapia (2)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63640" y="2761488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6373368" y="2852928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!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85431" y="2761488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Czynniki dynamiczne ocenia się za OSTATNIE 6 MIESIĘCY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8640" y="6108192"/>
            <a:ext cx="111556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050" b="0">
                <a:solidFill>
                  <a:srgbClr val="6A6F75"/>
                </a:solidFill>
                <a:latin typeface="Calibri"/>
              </a:rPr>
              <a:t>Pojedynczy czynnik krytyczny (np. deklarowany zamiar) może sam uzasadnić ryzyko wysokie.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DWIE WARSTWY UZASADNIENIA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Skąd „data ważności” oceny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Warstwa rozwojowa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Nastolatek zmienia się społecznie, fizycznie, rodzinnie i seksualnie szybciej niż jakakolwiek inna populacja w kryminologii.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Ocenę powtarza się co najwyżej co 6 miesięcy — a częściej, gdy zmienia się którykolwiek czynnik.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37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FFFFFF"/>
                </a:solidFill>
                <a:latin typeface="Calibri"/>
              </a:rPr>
              <a:t>Warstwa naukowa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37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Badania, na których oparto czynniki, obejmowały katamnezy najczęściej ≤3 lat, żadne nie przekroczyło średnio 6 lat.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Prognoza poza horyzontem danych źródłowych byłaby zgadywaniem — więc podręcznik jej zabrania.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RZETELNOŚĆ I TRAFNOŚĆ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Co mówią badania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Walidacja Worlinga (2004, 136 przypadków): zgodność oceny ogólnej ICC = 0,92; większość czynników &gt;0,60.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Cztery czynniki (m.in. wielokrotna napaść na tę samą ofiarę, użycie broni) słabo korelowały z całością — w praktyce ważą mniej.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ERASOR różnicował nastolatków z wcześniejszymi sankcjami od pierwszorazowych.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Trafność predykcyjna umiarkowana — porównywalna z J-SOAP-II i JSORRAT-II, bez wyraźnego zwycięzcy.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POMIAR CO 6 MIESIĘCY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ERASOR mierzy zmianę</a:t>
            </a:r>
          </a:p>
        </p:txBody>
      </p:sp>
      <p:pic>
        <p:nvPicPr>
          <p:cNvPr id="4" name="Picture 3" descr="erasor_zmian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6889" y="1440180"/>
            <a:ext cx="7037916" cy="4343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2960" y="5989320"/>
            <a:ext cx="105156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050" b="0">
                <a:solidFill>
                  <a:srgbClr val="6A6F75"/>
                </a:solidFill>
                <a:latin typeface="Calibri"/>
              </a:rPr>
              <a:t>Czynniki dynamiczne maleją po skutecznej terapii; historia napaści pozostaje bez zmian. Przykład poglądowy.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WARSZTAT OCENIAJĄCEGO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Jak komunikować wynik — sześć reguł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Poinformuj o naukowych OGRANICZENIACH prognozy — ocena ogólna to opinia kliniczna, nie wynik testu.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Zaznacz, że ocena jest OGRANICZONA W CZASIE i wymaga powtórzenia.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Uzasadnij ocenę KONKRETNYMI czynnikami — „wysokie ryzyko” bez wskazania dlaczego jest bezużyteczne.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Bądź tak KONKRETNY, jak pozwalają dane; jeśli danych brak — nie zgaduj.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Wymień okoliczności ZAOSTRZAJĄCE (sygnały ostrzegawcze) i strategie ZARZĄDZANIA ryzykiem.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