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DRAVY-3
Detekcja radykalizacji dżihadystycznej w więzieniach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Hiszpania: 63 wskaźniki obserwacyjne, progi wyznaczone empirycznie na 570 osadzonych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ZNAKI ZEWNĘTRZNE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Lekcja uniwersalna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Pojedynczy wskaźnik to szum. Sygnałem jest wzorzec — współwystępowanie wielu wskaźników i jego zmiana w czasie.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ETYKA I WRAŻLIWOŚĆ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Ostrożnie ze znakami zewnętrznymi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 zestawie są wskaźniki kontrowersyjne: krój fryzury, skrócone nogawki, otarcie stopy, picie wody trzema łykami.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Pojedynczo nie znaczą nic — to elementy praktyki religijnej, nie przestępstwa.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Działają wyłącznie jako składnik KONFIGURACJI; dlatego progi wyznaczono statystycznie, a wagi empirycznie — nie z intuicji personelu.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Jakość danych zależy od kultury raportowania na wszystkich zmianach — czego nikt nie obserwuje, dla systemu „nie istnieje”.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Ograniczenia i granice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Skrining z definicji generuje fałszywe alarmy (PPV ≈ 0,25) — pozytywny wynik to zaproszenie do oceny, nie wyrok.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Niska rzetelność krótkiej skali przemocy ideologicznej (KR20 ≈ 0,53) — jej wyniki traktować ostrożniej.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Wskaźniki kulturowo nacechowane wymagają szczególnej dyscypliny interpretacyjnej.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Skuteczność zależy od rzetelnego raportowania personelu — czynnik nietechniczny, organizacyjny.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Codzienna obserwacja osadzonych (dżihadyzm)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DRAVY-3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wskaźniki obserwacyjne, progi empiryczne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Podatność w całej populacji więziennej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RRAP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szerszy skrining, 9 wymiarów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Pogłębiona ocena wykrytego przypadku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VERA-2R / ERG 22+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pełna analiza i plan zarządzania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Pomiar efektów oddziaływań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SQAT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samoopis przed i po programie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Sygnały w społeczności (poza murami)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IR46 / VAF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skrining pre-crime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González-Álvarez, J. L., i wsp. (2022). A theoretical, empirical, and methodologically based instrument to assess the risk of violent jihadist radicalization in prisons: The DRAVY-3. Terrorism and Political Violence.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Lobato, R. M., i wsp. (2026). Assessing the risk of violent extremism in prisons: a comparison between VERA-2R and DRAVY-3. Anuario de Psicología Jurídica, 36.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Gómez, Á., i wsp. — badania fuzji tożsamości jako czynnika ryzyka przemocy ekstremistycznej.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Estrategia Nacional Contra el Terrorismo (ENCOT), 2019 — kontekst strategiczny.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Cela mówi więcej niż deklaracje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Nie pytaj osadzonego, czy się radykalizuje — patrz, co robi. Obserwacja pierwszej linii zamiast wywiadu.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GENEZA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Skąd DRAVY-3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Powstał w hiszpańskiej służbie więziennej (SGIP) z Guardia Civil i zespołami uniwersyteckimi.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Hiszpania doświadczona zamachami w Madrycie (2004, 193 ofiary) i Barcelonie (2017) — cel wpisany w narodową strategię antyterrorystyczną.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Wypełnia zespół wielodyscyplinarny (wychowawcy, ochrona, psycholodzy) wyłącznie na podstawie codziennej obserwacji.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Osadzony niczego nie podpisuje ani nie wypełnia; wskaźniki koduje się: obecny / nieobecny / nieznany.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JAK DOJRZEWAŁO NARZĘDZIE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Trzy wersje, dwa tysiące ocen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39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wskaźników w DRAVY-1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76928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76928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50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6928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wskaźników w DRAVY-2 (AUC 0,78)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3776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13776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&gt;2300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3776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ocen w 6 wdrożeniach, 40 krajów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72000"/>
            <a:ext cx="111556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300" b="0">
                <a:solidFill>
                  <a:srgbClr val="1A1C1F"/>
                </a:solidFill>
                <a:latin typeface="Calibri"/>
              </a:rPr>
              <a:t>DRAVY-2 osiągnął czułość 82,8% i swoistość 63,8%. Taki staż terenowy przed publikacją naukową jest w tej dziedzinie rzadki.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DOBÓR CZYNNIKÓW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Trzynaście nowych wskaźników w wersji 3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CISEG (4 wskaźniki)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Zewnętrzne znaki przynależności zaproponowane przez Comunidad de Inteligencia y Seguridad Global.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Etnograficzne (7 wskaźników)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Wywodzą się z badań Ángela Gómeza nad FUZJĄ TOŻSAMOŚCI — stopieniem tożsamości osobistej z grupową.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W metaanalizie fuzja to najsilniejszy pojedynczy predyktor gotowości do przemocy ekstremistycznej.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Wskaźnik „trzewnego przywiązania do grupy”: 24,2% (reżim specjalny) vs 5% (kontrola).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Trzy skale plus dynamika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Przemoc ogólna — 13 wskaźników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bójki, groźby, łamanie regulaminu. Rzetelność KR20 ≈ 0,78.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Przemoc ekstremistyczno-ideologiczna — 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historia czynów, deklaracje ataku, zdolności organizacyjne. KR20 ≈ 0,53 (ostrożnie!).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Radykalizacja — 30 wskaźników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od prozelityzmu i presji religijnej po wrogość wobec Zachodu. KR20 ≈ 0,89.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9 wskaźników zmian nawyków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konwersja, dieta, ubiór, zerwanie kontaktów — poza skalami, jako sygnał dynamiki.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CO MÓWIĄ DANE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Walidacja na 570 osadzonych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Pięć grup: trzy związane z terroryzmem (rejestr FIES) i dwie kontrolne.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Porównanie 211 osadzonych FIES z 359 pozostałymi dało wyraziste różnice.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Stałe relacje z innymi osadzonymi FIES: 51,7% vs 14,8%; wrogość wobec Zachodu, historia przemocy — kilkukrotnie częściej.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Ani jeden wskaźnik nie charakteryzował grupy kontrolnej — lista nie „karze” zwykłej religijności.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Braki danych rozwiązano wielokrotną imputacją (MICE), nie założeniem „nieznane = nieobecne”.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CO NAPRAWDĘ MÓWIĄ LICZBY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Indeks poziomu zagrożenia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40080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640080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0,817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AUC indeksu zagrożenia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376928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376928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76928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dodatnia wartość predykcyjna (PPV)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113776" y="1828800"/>
            <a:ext cx="3553968" cy="228600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113776" y="2148840"/>
            <a:ext cx="3553968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3400" b="1">
                <a:solidFill>
                  <a:srgbClr val="ED1C23"/>
                </a:solidFill>
                <a:latin typeface="Calibri"/>
              </a:rPr>
              <a:t>0,99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13776" y="2862072"/>
            <a:ext cx="3553968" cy="7772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1150" b="0">
                <a:solidFill>
                  <a:srgbClr val="6A6F75"/>
                </a:solidFill>
                <a:latin typeface="Calibri"/>
              </a:rPr>
              <a:t>ujemna wartość predykcyjna (NPV)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4572000"/>
            <a:ext cx="11155680" cy="10972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20000"/>
              </a:lnSpc>
              <a:spcAft>
                <a:spcPts val="400"/>
              </a:spcAft>
            </a:pPr>
            <a:r>
              <a:rPr sz="1300" b="0">
                <a:solidFill>
                  <a:srgbClr val="1A1C1F"/>
                </a:solidFill>
                <a:latin typeface="Calibri"/>
              </a:rPr>
              <a:t>PPV 0,25: na czterech „trafień” trzy to fałszywe alarmy. NPV 0,99: gdy indeks nie wykrył — niemal na pewno nie ma. Skrining świetnie WYKLUCZA, ale wynik pozytywny otwiera pogłębioną ocenę, nigdy nie jest sam podstawą sankcji.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GONZÁLEZ-ÁLVAREZ I WSP., 2022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Wskaźniki różnicujące FIES od kontroli</a:t>
            </a:r>
          </a:p>
        </p:txBody>
      </p:sp>
      <p:pic>
        <p:nvPicPr>
          <p:cNvPr id="4" name="Picture 3" descr="dravy3_f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3990" y="1440180"/>
            <a:ext cx="7063713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Wskaźniki najsilniej różnicujące osadzonych z reżimu FIES od grupy kontrolnej.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